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53" autoAdjust="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2D9C-D320-4728-968A-65A8C6B0BB41}" type="datetimeFigureOut">
              <a:rPr lang="en-US" smtClean="0"/>
              <a:pPr/>
              <a:t>06-Oct-23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060E-A709-49ED-AD5C-C8A525B3A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2D9C-D320-4728-968A-65A8C6B0BB41}" type="datetimeFigureOut">
              <a:rPr lang="en-US" smtClean="0"/>
              <a:pPr/>
              <a:t>06-Oct-23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060E-A709-49ED-AD5C-C8A525B3A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2D9C-D320-4728-968A-65A8C6B0BB41}" type="datetimeFigureOut">
              <a:rPr lang="en-US" smtClean="0"/>
              <a:pPr/>
              <a:t>06-Oct-23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060E-A709-49ED-AD5C-C8A525B3A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2D9C-D320-4728-968A-65A8C6B0BB41}" type="datetimeFigureOut">
              <a:rPr lang="en-US" smtClean="0"/>
              <a:pPr/>
              <a:t>06-Oct-23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060E-A709-49ED-AD5C-C8A525B3A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2D9C-D320-4728-968A-65A8C6B0BB41}" type="datetimeFigureOut">
              <a:rPr lang="en-US" smtClean="0"/>
              <a:pPr/>
              <a:t>06-Oct-23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060E-A709-49ED-AD5C-C8A525B3A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2D9C-D320-4728-968A-65A8C6B0BB41}" type="datetimeFigureOut">
              <a:rPr lang="en-US" smtClean="0"/>
              <a:pPr/>
              <a:t>06-Oct-23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060E-A709-49ED-AD5C-C8A525B3A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2D9C-D320-4728-968A-65A8C6B0BB41}" type="datetimeFigureOut">
              <a:rPr lang="en-US" smtClean="0"/>
              <a:pPr/>
              <a:t>06-Oct-23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060E-A709-49ED-AD5C-C8A525B3A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2D9C-D320-4728-968A-65A8C6B0BB41}" type="datetimeFigureOut">
              <a:rPr lang="en-US" smtClean="0"/>
              <a:pPr/>
              <a:t>06-Oct-23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060E-A709-49ED-AD5C-C8A525B3A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2D9C-D320-4728-968A-65A8C6B0BB41}" type="datetimeFigureOut">
              <a:rPr lang="en-US" smtClean="0"/>
              <a:pPr/>
              <a:t>06-Oct-23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060E-A709-49ED-AD5C-C8A525B3A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2D9C-D320-4728-968A-65A8C6B0BB41}" type="datetimeFigureOut">
              <a:rPr lang="en-US" smtClean="0"/>
              <a:pPr/>
              <a:t>06-Oct-23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060E-A709-49ED-AD5C-C8A525B3A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2D9C-D320-4728-968A-65A8C6B0BB41}" type="datetimeFigureOut">
              <a:rPr lang="en-US" smtClean="0"/>
              <a:pPr/>
              <a:t>06-Oct-23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060E-A709-49ED-AD5C-C8A525B3A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42D9C-D320-4728-968A-65A8C6B0BB41}" type="datetimeFigureOut">
              <a:rPr lang="en-US" smtClean="0"/>
              <a:pPr/>
              <a:t>06-Oct-23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1060E-A709-49ED-AD5C-C8A525B3A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bn-IN" sz="48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কালিদাস</a:t>
            </a:r>
            <a:r>
              <a:rPr lang="en-US" sz="48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4800" b="1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এর কাব্য ও নাট্য প্রতিভা</a:t>
            </a:r>
            <a:r>
              <a:rPr lang="bn-IN" sz="4800" b="1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bn-IN" sz="4800" b="1" dirty="0" smtClean="0">
                <a:latin typeface="Kalpurush" pitchFamily="2" charset="0"/>
                <a:cs typeface="Kalpurush" pitchFamily="2" charset="0"/>
              </a:rPr>
            </a:br>
            <a:endParaRPr lang="en-US" sz="4800" b="1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Prof.Tanmay</a:t>
            </a:r>
            <a:r>
              <a:rPr lang="en-US" dirty="0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Sardar</a:t>
            </a:r>
            <a:endParaRPr lang="en-US" dirty="0" smtClean="0">
              <a:solidFill>
                <a:schemeClr val="tx1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Department of Bengali</a:t>
            </a:r>
          </a:p>
          <a:p>
            <a:r>
              <a:rPr lang="en-US" dirty="0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Dewan Abdul Gani College</a:t>
            </a:r>
            <a:endParaRPr lang="en-US" dirty="0">
              <a:solidFill>
                <a:schemeClr val="tx1"/>
              </a:solidFill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2051" name="Picture 3" descr="C:\Users\win 7\Desktop\0521_mahakavi_kalid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81000"/>
            <a:ext cx="43053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অভিজ্ঞান শকুন্তলম</a:t>
            </a:r>
            <a:endParaRPr lang="en-US" dirty="0">
              <a:solidFill>
                <a:srgbClr val="00B05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৭ টি অঙ্কে এটি বিভক্ত।যথা- আখেটিক খণ্ড, গুপ্তি খণ্ড, শৃঙ্গার ভোগ, শকুন্তলা প্রস্থান,শকুন্তলা প্রত্যাখ্যান, শকুন্তলা বিরহ,  ৭ অঙ্ক নামহীন। </a:t>
            </a:r>
          </a:p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মূল কাহিনী মহাভারত থেকে নেওয়া হয়েছে।</a:t>
            </a:r>
          </a:p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বিশেষত্ব- শকুন্তলা চরিত্রে নারীসুলভ কোমলতা বজায় থেকেছে। বিরহের জন্য  রাজা দুস্মন্তের মধ্যে কামের পঙ্কিলতা থেকে মুক্তি লাভ করেছে। </a:t>
            </a:r>
          </a:p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কাহিনী বিন্যাস, চরিত্র চিত্রণ, প্রনয় সামাজিক আদর্শ বোধ  দিক দিয়ে এটি অভিজ্ঞান শকুন্তলম শ্রেষ্ঠ নাটকে পরিণত হয়েছে। </a:t>
            </a:r>
          </a:p>
          <a:p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উপসংহার</a:t>
            </a:r>
            <a:endParaRPr lang="en-US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প্রত্যেক টি কাহিনীর চরিত্রই রাজারানী, রাজকন্যার।</a:t>
            </a:r>
          </a:p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রাজারা বহুবল্লভা, এবং নবীনা  কোনো রমনীর প্রতি প্রণয়াসক্তা। </a:t>
            </a:r>
          </a:p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বিদূষকের ভূমিকা গুরুত্বপূর্ণ। </a:t>
            </a:r>
          </a:p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প্রত্যেক কাহিনীর শুভ সমাপ্তি এবং পুত্র প্রভাব বর্তমান।</a:t>
            </a:r>
          </a:p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কোনো নাটকেই মৃত্যু  দৃশ্য কে দেখানো হয়নি।</a:t>
            </a:r>
          </a:p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ষড়দর্শন, কর্মফল এসবের দ্বারা প্রভাবিত ছিলেন। 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n-IN" dirty="0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                </a:t>
            </a:r>
            <a:r>
              <a:rPr lang="bn-IN" dirty="0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জীবন ইতিহাস </a:t>
            </a:r>
          </a:p>
          <a:p>
            <a:r>
              <a:rPr lang="bn-IN" dirty="0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আবির্ভাব সময়- খ্রীঃ পূর্ব ২ থেকে ৬ ষ্ঠ শতকের কোনো এক সময়ে। </a:t>
            </a:r>
          </a:p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বেদান্ত,সাংখ্য দর্শন শাস্ত্র, রাজনীতি সাহিত্যতত্ত্ব, নাট্যতত্ত্ব বিষয়ে পারদর্শী ছিলেন</a:t>
            </a:r>
            <a:r>
              <a:rPr lang="bn-IN" dirty="0" smtClean="0">
                <a:latin typeface="Kalpurush" pitchFamily="2" charset="0"/>
                <a:cs typeface="Kalpurush" pitchFamily="2" charset="0"/>
              </a:rPr>
              <a:t>। </a:t>
            </a:r>
            <a:r>
              <a:rPr lang="bn-IN" dirty="0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bn-IN" dirty="0" smtClean="0">
              <a:solidFill>
                <a:schemeClr val="tx1"/>
              </a:solidFill>
              <a:latin typeface="Kalpurush" pitchFamily="2" charset="0"/>
              <a:cs typeface="Kalpurush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কালিদাসের সৃষ্টি </a:t>
            </a:r>
            <a:endParaRPr lang="en-US" dirty="0">
              <a:solidFill>
                <a:srgbClr val="0070C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n-IN" dirty="0" smtClean="0">
                <a:latin typeface="Kalpurush" pitchFamily="2" charset="0"/>
                <a:cs typeface="Kalpurush" pitchFamily="2" charset="0"/>
              </a:rPr>
              <a:t>গঠনগত দিক দিয়ে কালিদাসের রচনা সমূহ কে তিন ভাগে ভাগ করা যায়।যথা- কাব্য, গীতিকাব্য, নাটক</a:t>
            </a:r>
            <a:r>
              <a:rPr lang="bn-IN" sz="2000" dirty="0" smtClean="0">
                <a:latin typeface="Kalpurush" pitchFamily="2" charset="0"/>
                <a:cs typeface="Kalpurush" pitchFamily="2" charset="0"/>
              </a:rPr>
              <a:t>।  </a:t>
            </a:r>
          </a:p>
          <a:p>
            <a:pPr>
              <a:buNone/>
            </a:pPr>
            <a:endParaRPr lang="bn-IN" sz="2400" dirty="0" smtClean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bn-IN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কাব্য</a:t>
            </a:r>
            <a:r>
              <a:rPr lang="bn-IN" dirty="0" smtClean="0">
                <a:latin typeface="Kalpurush" pitchFamily="2" charset="0"/>
                <a:cs typeface="Kalpurush" pitchFamily="2" charset="0"/>
              </a:rPr>
              <a:t>- কুমারসম্ভব, রঘুবংশ,</a:t>
            </a:r>
            <a:r>
              <a:rPr lang="bn-IN" sz="2400" dirty="0" smtClean="0">
                <a:latin typeface="Kalpurush" pitchFamily="2" charset="0"/>
                <a:cs typeface="Kalpurush" pitchFamily="2" charset="0"/>
              </a:rPr>
              <a:t> </a:t>
            </a:r>
          </a:p>
          <a:p>
            <a:pPr>
              <a:buNone/>
            </a:pPr>
            <a:r>
              <a:rPr lang="bn-IN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গীতিকাব্য-</a:t>
            </a:r>
            <a:r>
              <a:rPr lang="bn-IN" dirty="0" smtClean="0">
                <a:latin typeface="Kalpurush" pitchFamily="2" charset="0"/>
                <a:cs typeface="Kalpurush" pitchFamily="2" charset="0"/>
              </a:rPr>
              <a:t> মেঘদূত ,ঋতুসংহার </a:t>
            </a: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 </a:t>
            </a:r>
          </a:p>
          <a:p>
            <a:pPr>
              <a:buNone/>
            </a:pPr>
            <a:r>
              <a:rPr lang="bn-IN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নাটক-</a:t>
            </a:r>
            <a:r>
              <a:rPr lang="bn-IN" dirty="0" smtClean="0">
                <a:latin typeface="Kalpurush" pitchFamily="2" charset="0"/>
                <a:cs typeface="Kalpurush" pitchFamily="2" charset="0"/>
              </a:rPr>
              <a:t> মালবিগ্নিমিত্র, বিক্রমোরবশীয়, অভিজ্ঞান শকুন্তলম 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4000" dirty="0" smtClean="0">
                <a:solidFill>
                  <a:schemeClr val="tx2"/>
                </a:solidFill>
                <a:latin typeface="Kalpurush" pitchFamily="2" charset="0"/>
                <a:cs typeface="Kalpurush" pitchFamily="2" charset="0"/>
              </a:rPr>
              <a:t>কুমারসম্ভব</a:t>
            </a:r>
            <a:r>
              <a:rPr lang="bn-IN" sz="2800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Kalpurush" pitchFamily="2" charset="0"/>
                <a:ea typeface="Yu Gothic UI" pitchFamily="34" charset="-128"/>
                <a:cs typeface="Kalpurush" pitchFamily="2" charset="0"/>
              </a:rPr>
              <a:t> </a:t>
            </a:r>
            <a:r>
              <a:rPr lang="bn-IN" dirty="0" smtClean="0">
                <a:latin typeface="Kalpurush" pitchFamily="2" charset="0"/>
                <a:ea typeface="Yu Gothic UI" pitchFamily="34" charset="-128"/>
                <a:cs typeface="Kalpurush" pitchFamily="2" charset="0"/>
              </a:rPr>
              <a:t>১৭ টি সর্গে এই কাব্য টি বিভক্ত।</a:t>
            </a:r>
          </a:p>
          <a:p>
            <a:r>
              <a:rPr lang="bn-IN" dirty="0" smtClean="0">
                <a:latin typeface="Kalpurush" pitchFamily="2" charset="0"/>
                <a:ea typeface="Yu Gothic UI" pitchFamily="34" charset="-128"/>
                <a:cs typeface="Kalpurush" pitchFamily="2" charset="0"/>
              </a:rPr>
              <a:t>তারকাসুর কে বধ  করার জন্য কুমার কার্তিকের জন্ম এ কাব্যের মূল বিষয়। </a:t>
            </a:r>
          </a:p>
          <a:p>
            <a:r>
              <a:rPr lang="bn-IN" dirty="0" smtClean="0">
                <a:solidFill>
                  <a:srgbClr val="FF0000"/>
                </a:solidFill>
                <a:latin typeface="Kalpurush" pitchFamily="2" charset="0"/>
                <a:ea typeface="Yu Gothic UI" pitchFamily="34" charset="-128"/>
                <a:cs typeface="Kalpurush" pitchFamily="2" charset="0"/>
              </a:rPr>
              <a:t>মূল উৎস- </a:t>
            </a:r>
            <a:r>
              <a:rPr lang="bn-IN" dirty="0" smtClean="0">
                <a:latin typeface="Kalpurush" pitchFamily="2" charset="0"/>
                <a:ea typeface="Yu Gothic UI" pitchFamily="34" charset="-128"/>
                <a:cs typeface="Kalpurush" pitchFamily="2" charset="0"/>
              </a:rPr>
              <a:t>রামায়ণ, মহাভারত, মৎস্যপুরাণ থেকে মূল কাহিনী গৃহীত হয়েছে।</a:t>
            </a:r>
          </a:p>
          <a:p>
            <a:r>
              <a:rPr lang="bn-IN" dirty="0" smtClean="0">
                <a:solidFill>
                  <a:srgbClr val="FF0000"/>
                </a:solidFill>
                <a:latin typeface="Kalpurush" pitchFamily="2" charset="0"/>
                <a:ea typeface="Yu Gothic UI" pitchFamily="34" charset="-128"/>
                <a:cs typeface="Kalpurush" pitchFamily="2" charset="0"/>
              </a:rPr>
              <a:t>বিশেষত্ব-</a:t>
            </a:r>
            <a:r>
              <a:rPr lang="bn-IN" dirty="0" smtClean="0">
                <a:latin typeface="Kalpurush" pitchFamily="2" charset="0"/>
                <a:ea typeface="Yu Gothic UI" pitchFamily="34" charset="-128"/>
                <a:cs typeface="Kalpurush" pitchFamily="2" charset="0"/>
              </a:rPr>
              <a:t> হিমালয় বর্ণনা, পার্বতীর রূপ বর্ণনা, সাধনা দক্ষতার পরিচয় দিয়েছেন। দক্ষ সামাজিক অভিজ্ঞতার পরিচয় দিয়েছেন।  </a:t>
            </a:r>
            <a:endParaRPr lang="en-US" dirty="0">
              <a:latin typeface="Kalpurush" pitchFamily="2" charset="0"/>
              <a:ea typeface="Yu Gothic UI" pitchFamily="34" charset="-128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chemeClr val="accent2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রঘুবংশম 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 </a:t>
            </a:r>
            <a:r>
              <a:rPr lang="bn-IN" dirty="0" smtClean="0">
                <a:latin typeface="Kalpurush" pitchFamily="2" charset="0"/>
                <a:cs typeface="Kalpurush" pitchFamily="2" charset="0"/>
              </a:rPr>
              <a:t>১৯ টি সর্গে বিভক্ত।</a:t>
            </a:r>
          </a:p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রঘুবংশের ২৮ টি রাজার জীবন, বীরত্বের পরিচয় আছে।</a:t>
            </a:r>
          </a:p>
          <a:p>
            <a:r>
              <a:rPr lang="bn-IN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বিশেষত্ব-</a:t>
            </a:r>
            <a:r>
              <a:rPr lang="bn-IN" dirty="0" smtClean="0">
                <a:latin typeface="Kalpurush" pitchFamily="2" charset="0"/>
                <a:cs typeface="Kalpurush" pitchFamily="2" charset="0"/>
              </a:rPr>
              <a:t> সীতা নির্বাসন, রামের বেদনা, সীতাসহ অযোধ্যা প্রত্যাবর্তনে শিল্প নৈপুণ্যের পরিচয় দিয়েছেন। রাজনৈতিক, সামাজিক অভিজ্ঞতার পরিচয় দিয়েছেন।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dirty="0" smtClean="0">
                <a:solidFill>
                  <a:schemeClr val="accent5">
                    <a:lumMod val="75000"/>
                  </a:schemeClr>
                </a:solidFill>
                <a:latin typeface="Kalpurush" pitchFamily="2" charset="0"/>
                <a:cs typeface="Kalpurush" pitchFamily="2" charset="0"/>
              </a:rPr>
              <a:t>মেঘদূত</a:t>
            </a:r>
            <a:r>
              <a:rPr lang="bn-IN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মূল বিষয়- </a:t>
            </a:r>
            <a:r>
              <a:rPr lang="bn-IN" dirty="0" smtClean="0">
                <a:latin typeface="Kalpurush" pitchFamily="2" charset="0"/>
                <a:cs typeface="Kalpurush" pitchFamily="2" charset="0"/>
              </a:rPr>
              <a:t>যক্ষের বর্ষার দিনে তাঁর প্রিয়ার উদ্দেশ্যে মেঘ কে দূত করে বার্তা প্রেরণ করা।</a:t>
            </a:r>
          </a:p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 দুটি পর্বে বিভক্ত- পূর্বমেঘ ও উত্তরমেঘ। </a:t>
            </a:r>
          </a:p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মন্দাক্রান্তা ছন্দে লেখা।</a:t>
            </a:r>
          </a:p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সংস্কৃত সাহিত্যের প্রথম বিরহ কাব্য। 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00B0F0"/>
                </a:solidFill>
                <a:latin typeface="Kalpurush" pitchFamily="2" charset="0"/>
                <a:cs typeface="Kalpurush" pitchFamily="2" charset="0"/>
              </a:rPr>
              <a:t>ঋতুসংহার</a:t>
            </a:r>
            <a:r>
              <a:rPr lang="bn-IN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৬ সর্গে বিভক্ত।</a:t>
            </a:r>
          </a:p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 ছয় ঋতু মানবমন কে কেমন ভাবে প্রভাবিত করে তাঁর বর্ণনা আছে। </a:t>
            </a:r>
          </a:p>
          <a:p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নাটক</a:t>
            </a:r>
            <a:r>
              <a:rPr lang="bn-IN" dirty="0" smtClean="0">
                <a:latin typeface="Kalpurush" pitchFamily="2" charset="0"/>
                <a:cs typeface="Kalpurush" pitchFamily="2" charset="0"/>
              </a:rPr>
              <a:t/>
            </a:r>
            <a:br>
              <a:rPr lang="bn-IN" dirty="0" smtClean="0">
                <a:latin typeface="Kalpurush" pitchFamily="2" charset="0"/>
                <a:cs typeface="Kalpurush" pitchFamily="2" charset="0"/>
              </a:rPr>
            </a:br>
            <a:r>
              <a:rPr lang="bn-IN" dirty="0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মালবিকাগ্নিমিত্র</a:t>
            </a:r>
            <a:r>
              <a:rPr lang="bn-IN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বিদিশারাজা অগ্নিমিত্র ও বিদর্ভ রাজকন্যা মালবিকার প্রেম কাহিনী এ নাটকের মূল বিষয়।</a:t>
            </a:r>
          </a:p>
          <a:p>
            <a:r>
              <a:rPr lang="bn-IN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বিশেষত্ব</a:t>
            </a:r>
            <a:r>
              <a:rPr lang="bn-IN" dirty="0" smtClean="0">
                <a:latin typeface="Kalpurush" pitchFamily="2" charset="0"/>
                <a:cs typeface="Kalpurush" pitchFamily="2" charset="0"/>
              </a:rPr>
              <a:t>- ১। চরিত্র চিত্রণ , বিলাস বৈভবের বর্ণনায় কৃতিত্বের পরিচয় দিয়েছেন। </a:t>
            </a:r>
          </a:p>
          <a:p>
            <a:pPr>
              <a:buNone/>
            </a:pPr>
            <a:r>
              <a:rPr lang="bn-IN" dirty="0" smtClean="0">
                <a:latin typeface="Kalpurush" pitchFamily="2" charset="0"/>
                <a:cs typeface="Kalpurush" pitchFamily="2" charset="0"/>
              </a:rPr>
              <a:t>            ২। রাজা চরিত্রের প্রেমিক সত্ত্বার পাশাপাশি বীরত্বের পরিচয়ও পাওয়া যায়।</a:t>
            </a:r>
          </a:p>
          <a:p>
            <a:pPr>
              <a:buNone/>
            </a:pPr>
            <a:r>
              <a:rPr lang="bn-IN" dirty="0" smtClean="0">
                <a:latin typeface="Kalpurush" pitchFamily="2" charset="0"/>
                <a:cs typeface="Kalpurush" pitchFamily="2" charset="0"/>
              </a:rPr>
              <a:t>			৩। ধারিণী চরিত্র সহানুভূতি ঈর্ষাতে জীবন্ত হয়ে উঠেছে।  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Kalpurush" pitchFamily="2" charset="0"/>
                <a:cs typeface="Kalpurush" pitchFamily="2" charset="0"/>
              </a:rPr>
              <a:t>বিক্রমোরবশীয় 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পঞ্চাঙ্ক নাটক।</a:t>
            </a:r>
          </a:p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মহাভারত, ঋগবেদ এই কাহিনী গৃহীত হয়েছে। </a:t>
            </a:r>
          </a:p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নাটক টি রূপকথা ধর্মী।</a:t>
            </a:r>
          </a:p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চরিত্র চিত্রণে তেমন দক্ষতার পরিচয় পাওয়া যায় না।</a:t>
            </a:r>
          </a:p>
          <a:p>
            <a:r>
              <a:rPr lang="bn-IN" dirty="0" smtClean="0">
                <a:latin typeface="Kalpurush" pitchFamily="2" charset="0"/>
                <a:cs typeface="Kalpurush" pitchFamily="2" charset="0"/>
              </a:rPr>
              <a:t>উর্বশীর বধূ রূপ ও জননী রূপ পরিস্ফুট হয়ে ওঠেনি।  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428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কালিদাস এর কাব্য ও নাট্য প্রতিভা </vt:lpstr>
      <vt:lpstr>Slide 2</vt:lpstr>
      <vt:lpstr>কালিদাসের সৃষ্টি </vt:lpstr>
      <vt:lpstr>কুমারসম্ভব </vt:lpstr>
      <vt:lpstr>রঘুবংশম </vt:lpstr>
      <vt:lpstr>মেঘদূত </vt:lpstr>
      <vt:lpstr>ঋতুসংহার </vt:lpstr>
      <vt:lpstr>নাটক মালবিকাগ্নিমিত্র </vt:lpstr>
      <vt:lpstr>বিক্রমোরবশীয় </vt:lpstr>
      <vt:lpstr>অভিজ্ঞান শকুন্তলম</vt:lpstr>
      <vt:lpstr>উপসংহার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কালিদাস</dc:title>
  <dc:creator>win 7</dc:creator>
  <cp:lastModifiedBy>win 7</cp:lastModifiedBy>
  <cp:revision>26</cp:revision>
  <dcterms:created xsi:type="dcterms:W3CDTF">2023-09-04T16:40:03Z</dcterms:created>
  <dcterms:modified xsi:type="dcterms:W3CDTF">2023-10-06T06:56:08Z</dcterms:modified>
</cp:coreProperties>
</file>