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C1E54-A71B-43A6-B4AE-7D91DD8925C0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EFE21-AD35-4427-9F05-05DE5C15F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EFE21-AD35-4427-9F05-05DE5C15F4D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1FC6-61F4-4707-9857-CC4D3015899E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16BD-6F52-4504-A9A7-2A327F0F8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1FC6-61F4-4707-9857-CC4D3015899E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16BD-6F52-4504-A9A7-2A327F0F8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1FC6-61F4-4707-9857-CC4D3015899E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16BD-6F52-4504-A9A7-2A327F0F8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1FC6-61F4-4707-9857-CC4D3015899E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16BD-6F52-4504-A9A7-2A327F0F8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1FC6-61F4-4707-9857-CC4D3015899E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16BD-6F52-4504-A9A7-2A327F0F8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1FC6-61F4-4707-9857-CC4D3015899E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16BD-6F52-4504-A9A7-2A327F0F8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1FC6-61F4-4707-9857-CC4D3015899E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16BD-6F52-4504-A9A7-2A327F0F8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1FC6-61F4-4707-9857-CC4D3015899E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16BD-6F52-4504-A9A7-2A327F0F8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1FC6-61F4-4707-9857-CC4D3015899E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16BD-6F52-4504-A9A7-2A327F0F8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1FC6-61F4-4707-9857-CC4D3015899E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16BD-6F52-4504-A9A7-2A327F0F8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1FC6-61F4-4707-9857-CC4D3015899E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3F16BD-6F52-4504-A9A7-2A327F0F8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261FC6-61F4-4707-9857-CC4D3015899E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3F16BD-6F52-4504-A9A7-2A327F0F8D9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5240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2800" dirty="0" smtClean="0">
                <a:latin typeface="Kalpurush" pitchFamily="2" charset="0"/>
                <a:cs typeface="Kalpurush" pitchFamily="2" charset="0"/>
              </a:rPr>
            </a:br>
            <a:r>
              <a:rPr lang="en-US" sz="28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2800" dirty="0" smtClean="0">
                <a:latin typeface="Kalpurush" pitchFamily="2" charset="0"/>
                <a:cs typeface="Kalpurush" pitchFamily="2" charset="0"/>
              </a:rPr>
            </a:br>
            <a:r>
              <a:rPr lang="en-US" sz="28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2800" dirty="0" smtClean="0">
                <a:latin typeface="Kalpurush" pitchFamily="2" charset="0"/>
                <a:cs typeface="Kalpurush" pitchFamily="2" charset="0"/>
              </a:rPr>
            </a:br>
            <a:r>
              <a:rPr lang="en-US" sz="28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2800" dirty="0" smtClean="0">
                <a:latin typeface="Kalpurush" pitchFamily="2" charset="0"/>
                <a:cs typeface="Kalpurush" pitchFamily="2" charset="0"/>
              </a:rPr>
            </a:br>
            <a:r>
              <a:rPr lang="en-US" sz="28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2800" dirty="0" smtClean="0">
                <a:latin typeface="Kalpurush" pitchFamily="2" charset="0"/>
                <a:cs typeface="Kalpurush" pitchFamily="2" charset="0"/>
              </a:rPr>
            </a:br>
            <a:r>
              <a:rPr lang="en-US" sz="28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2800" dirty="0" smtClean="0">
                <a:latin typeface="Kalpurush" pitchFamily="2" charset="0"/>
                <a:cs typeface="Kalpurush" pitchFamily="2" charset="0"/>
              </a:rPr>
            </a:br>
            <a:r>
              <a:rPr lang="en-US" sz="28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2800" dirty="0" smtClean="0">
                <a:latin typeface="Kalpurush" pitchFamily="2" charset="0"/>
                <a:cs typeface="Kalpurush" pitchFamily="2" charset="0"/>
              </a:rPr>
            </a:br>
            <a:r>
              <a:rPr lang="en-US" sz="28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2800" dirty="0" smtClean="0">
                <a:latin typeface="Kalpurush" pitchFamily="2" charset="0"/>
                <a:cs typeface="Kalpurush" pitchFamily="2" charset="0"/>
              </a:rPr>
            </a:br>
            <a:r>
              <a:rPr lang="en-US" sz="3600" dirty="0" err="1" smtClean="0">
                <a:latin typeface="Kalpurush" pitchFamily="2" charset="0"/>
                <a:cs typeface="Kalpurush" pitchFamily="2" charset="0"/>
              </a:rPr>
              <a:t>কাব্য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latin typeface="Kalpurush" pitchFamily="2" charset="0"/>
                <a:cs typeface="Kalpurush" pitchFamily="2" charset="0"/>
              </a:rPr>
              <a:t>জিজ্ঞাসা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 </a:t>
            </a:r>
            <a:br>
              <a:rPr lang="en-US" sz="3600" dirty="0" smtClean="0">
                <a:latin typeface="Kalpurush" pitchFamily="2" charset="0"/>
                <a:cs typeface="Kalpurush" pitchFamily="2" charset="0"/>
              </a:rPr>
            </a:br>
            <a:r>
              <a:rPr lang="en-US" sz="36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2800" dirty="0" smtClean="0">
                <a:latin typeface="Kalpurush" pitchFamily="2" charset="0"/>
                <a:cs typeface="Kalpurush" pitchFamily="2" charset="0"/>
              </a:rPr>
            </a:b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001000" cy="50292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‘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যত্রার্থঃ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শব্দো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তমর্থমুপসর্জনীকৃতস্বাথৌ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ctr"/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ব্যঙক্তঃ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কাব্যবিশেষঃ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স 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ধ্বনিরিতি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সুরভিঃ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কথিতঃ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।।’</a:t>
            </a:r>
          </a:p>
          <a:p>
            <a:pPr algn="ctr"/>
            <a:endParaRPr lang="en-US" sz="2800" b="1" dirty="0" smtClean="0">
              <a:latin typeface="Kalpurush" pitchFamily="2" charset="0"/>
              <a:cs typeface="Kalpurush" pitchFamily="2" charset="0"/>
            </a:endParaRPr>
          </a:p>
          <a:p>
            <a:pPr algn="l"/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আলংকারিকেরা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কাব্যের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বাচ্যাতিরিক্ত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ধর্মান্তরের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অভিব্যঞ্জনার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নাম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দিয়েছেন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’।</a:t>
            </a:r>
          </a:p>
          <a:p>
            <a:pPr algn="l"/>
            <a:endParaRPr lang="en-US" sz="2800" dirty="0" smtClean="0">
              <a:latin typeface="Kalpurush" pitchFamily="2" charset="0"/>
              <a:cs typeface="Kalpurush" pitchFamily="2" charset="0"/>
            </a:endParaRPr>
          </a:p>
          <a:p>
            <a:pPr algn="l"/>
            <a:r>
              <a:rPr lang="en-US" sz="2800" dirty="0" smtClean="0">
                <a:latin typeface="Kalpurush" pitchFamily="2" charset="0"/>
                <a:cs typeface="Kalpurush" pitchFamily="2" charset="0"/>
              </a:rPr>
              <a:t>- ‘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যেখানে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কাব্যের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অর্থ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শব্দ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নিজেদের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প্রাধান্য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পরিত্যাগ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ব্যঞ্জিত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অর্থকে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প্রকাশ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পন্ডিতেরা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তাকেই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বলেছেন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।’ 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পন্ডিতেরা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ধ্বনিকে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দুটি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ভাগে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ভাগ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করেছেন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যথা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-</a:t>
            </a:r>
            <a:br>
              <a:rPr lang="en-US" sz="3200" dirty="0" smtClean="0">
                <a:latin typeface="Kalpurush" pitchFamily="2" charset="0"/>
                <a:cs typeface="Kalpurush" pitchFamily="2" charset="0"/>
              </a:rPr>
            </a:b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09800"/>
            <a:ext cx="83820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১.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অবিবক্ষিতবাচ্য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ধ্বনিঃ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‘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বিবক্ষিত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’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অর্থা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ৎ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বক্তব্য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বাচ্যার্থকে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যেখানে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ইচ্ছা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বক্তার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নেই,লক্ষণাশক্তই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মূল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তাকেই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অবিবক্ষিত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বাচ্য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লক্ষনাশক্তি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মূলে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আছে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বলেই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বাচ্যার্থ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এখানেবাধাগ্রস্ত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বক্তব্য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বহির্ভূত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উদাঃ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   ‘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ভিজে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চড়ুইয়ের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মতো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কখন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উড়ে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এলো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কফির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দোকানে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  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হঠা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ৎ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অবাক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বললাম,পত্রলেখা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তুমি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  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আমার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সামনে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এসে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বললসে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ফালি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হাসি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টেনে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বিষন্ন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মধু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  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চেয়ে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চেয়ে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চেয়ে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দেখি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এখন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ঘরের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চড়ুই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নয়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বনের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ময়ূর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।’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371600"/>
            <a:ext cx="7162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১.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অবিবক্ষিতবাচ্য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ধ্বনিঃ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অবিবক্ষিত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বাচ্যধ্বনি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আবার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দুই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প্রকার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-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609600"/>
            <a:ext cx="82296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উদাহরণে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পত্রলেখার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বাইরের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প্রকৃতি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অপেক্ষা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অন্তঃপ্রকৃতির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স্বরূপই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কবির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লক্ষ্য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 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886200" y="2590800"/>
            <a:ext cx="4846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inus 6"/>
          <p:cNvSpPr/>
          <p:nvPr/>
        </p:nvSpPr>
        <p:spPr>
          <a:xfrm>
            <a:off x="1143000" y="2667000"/>
            <a:ext cx="6553200" cy="15240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3733800"/>
            <a:ext cx="4038600" cy="2819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latin typeface="Kalpurush" pitchFamily="2" charset="0"/>
              <a:cs typeface="Kalpurush" pitchFamily="2" charset="0"/>
            </a:endParaRPr>
          </a:p>
          <a:p>
            <a:pPr algn="ctr"/>
            <a:endParaRPr lang="en-US" sz="2000" b="1" dirty="0" smtClean="0">
              <a:latin typeface="Kalpurush" pitchFamily="2" charset="0"/>
              <a:cs typeface="Kalpurush" pitchFamily="2" charset="0"/>
            </a:endParaRPr>
          </a:p>
          <a:p>
            <a:pPr algn="ctr"/>
            <a:endParaRPr lang="en-US" sz="2000" b="1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অর্থান্তর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সংক্রমিত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বাচ্যধ্বনি</a:t>
            </a:r>
            <a:endParaRPr lang="en-US" sz="2000" b="1" dirty="0" smtClean="0">
              <a:latin typeface="Kalpurush" pitchFamily="2" charset="0"/>
              <a:cs typeface="Kalpurush" pitchFamily="2" charset="0"/>
            </a:endParaRPr>
          </a:p>
          <a:p>
            <a:pPr algn="ctr"/>
            <a:endParaRPr lang="en-US" sz="20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বাচ্যার্থকে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সর্বদা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বাদ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তদতিরিক্ত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লক্ষণীয়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অর্থ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প্রকাশ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ctr"/>
            <a:endParaRPr lang="en-US" sz="20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কুচকাওয়াজের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ধারা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বিবরণীতে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যদি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– ‘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এবার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আসছে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ঘোড়া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’।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অর্থ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ঘোড়া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সমেত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ঘোড়সওয়ার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আসছে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ctr"/>
            <a:endParaRPr lang="en-US" sz="20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endParaRPr lang="en-US" sz="20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endParaRPr lang="en-US" sz="20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8200" y="3733800"/>
            <a:ext cx="4495800" cy="2819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অত্যন্ত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তিরষ্কৃত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বাচ্যধ্বনি</a:t>
            </a:r>
            <a:endParaRPr lang="en-US" sz="2000" b="1" dirty="0" smtClean="0">
              <a:latin typeface="Kalpurush" pitchFamily="2" charset="0"/>
              <a:cs typeface="Kalpurush" pitchFamily="2" charset="0"/>
            </a:endParaRPr>
          </a:p>
          <a:p>
            <a:pPr algn="ctr"/>
            <a:endParaRPr lang="en-US" sz="2000" b="1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বাচ্যার্থ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একেবারে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বাদ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লক্ষণীয়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অর্থই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প্রকাশ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পায়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ctr"/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-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কোন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খেলায়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ভারতের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হার-জিত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বলার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অর্থ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টিমের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হার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জিত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ভারতবর্ষ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নামক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রাষ্টে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তাতে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ক্ষতি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বৃদ্ধি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নাই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।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286000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অভিধামূলক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 ‘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অভিধা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অর্থা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ৎ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বাচ্যার্থ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প্রকাশ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শক্তি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যখন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বাচ্যার্থ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নিজেকে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প্রকাশ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ব্যঙ্গ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অর্থকে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প্রকাশ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তখন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তা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উঠে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বিবক্ষতান্য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প্রবাচ্য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 </a:t>
            </a:r>
          </a:p>
          <a:p>
            <a:pPr algn="ctr"/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400" dirty="0" smtClean="0">
                <a:latin typeface="Kalpurush" pitchFamily="2" charset="0"/>
                <a:cs typeface="Kalpurush" pitchFamily="2" charset="0"/>
              </a:rPr>
              <a:t>‘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গান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গেয়ে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তরী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বেয়ে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কে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আসে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পারে</a:t>
            </a:r>
            <a:endParaRPr lang="en-US" sz="24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দেখে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যেনমনে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চিনি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উহারে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।’ 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609600"/>
            <a:ext cx="7543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২.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বিবক্ষিতান্যপ্রবাচ্য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ধ্বনিঃ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4648200"/>
            <a:ext cx="8153400" cy="1676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রবীন্দ্রনাথ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ঠাকুরের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সোনার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তরী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কবিতার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কাব্য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পংক্তিতে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বাচ্যার্থ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অর্থা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ৎ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নাবিকের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আবির্ভাবের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মধ্য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জীবনদেবতার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আবির্ভাবের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ব্যঞ্জনা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প্রকাশ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পায়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। 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458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বিবক্ষিতান্যপ্রবাচ্য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আবার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দুই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 smtClean="0">
                <a:latin typeface="Kalpurush" pitchFamily="2" charset="0"/>
                <a:cs typeface="Kalpurush" pitchFamily="2" charset="0"/>
              </a:rPr>
              <a:t>প্রকার</a:t>
            </a:r>
            <a:r>
              <a:rPr lang="en-US" sz="2400" dirty="0" smtClean="0">
                <a:latin typeface="Kalpurush" pitchFamily="2" charset="0"/>
                <a:cs typeface="Kalpurush" pitchFamily="2" charset="0"/>
              </a:rPr>
              <a:t>- 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191000" y="1295400"/>
            <a:ext cx="4846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1752600"/>
            <a:ext cx="4343400" cy="472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Kalpurush" pitchFamily="2" charset="0"/>
                <a:cs typeface="Kalpurush" pitchFamily="2" charset="0"/>
              </a:rPr>
              <a:t>ক. </a:t>
            </a:r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সংলক্ষ্যক্রম</a:t>
            </a:r>
            <a:r>
              <a:rPr lang="en-US" sz="24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ব্যঙ্গ</a:t>
            </a:r>
            <a:endParaRPr lang="en-US" sz="2400" b="1" dirty="0" smtClean="0">
              <a:latin typeface="Kalpurush" pitchFamily="2" charset="0"/>
              <a:cs typeface="Kalpurush" pitchFamily="2" charset="0"/>
            </a:endParaRPr>
          </a:p>
          <a:p>
            <a:pPr algn="ctr"/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সংলক্ষ্যক্রম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ব্যঙ্গ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শব্দ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শক্তি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মূলক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অর্থ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শক্তিমূলক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পারে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বস্তুধ্বনি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অথবা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অলংকার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ক্রম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অর্থা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ৎ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কার্য-কারণ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প্রভৃতি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পর্বাপর্ব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লক্ষ্য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- </a:t>
            </a:r>
          </a:p>
          <a:p>
            <a:pPr algn="ctr"/>
            <a:r>
              <a:rPr lang="en-US" dirty="0" smtClean="0">
                <a:latin typeface="Kalpurush" pitchFamily="2" charset="0"/>
                <a:cs typeface="Kalpurush" pitchFamily="2" charset="0"/>
              </a:rPr>
              <a:t>‘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কতদূরে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মোরে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নিয়ে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যাবে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সুন্দরী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কোনপাড়ে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ভিড়িবে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তোমার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সোনার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তরী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।’</a:t>
            </a:r>
          </a:p>
          <a:p>
            <a:pPr algn="ctr"/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বস্তুই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প্রধান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বস্তুর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কার্য-কারণ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পরম্পরায়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ব্যঞ্জনার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প্রকাশ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ঘটেছে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এটি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সংলক্ষ্যক্রম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ব্যঙ্গ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ctr"/>
            <a:r>
              <a:rPr lang="en-US" dirty="0" smtClean="0">
                <a:latin typeface="Kalpurush" pitchFamily="2" charset="0"/>
                <a:cs typeface="Kalpurush" pitchFamily="2" charset="0"/>
              </a:rPr>
              <a:t> 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1828800"/>
            <a:ext cx="4495800" cy="472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Kalpurush" pitchFamily="2" charset="0"/>
                <a:cs typeface="Kalpurush" pitchFamily="2" charset="0"/>
              </a:rPr>
              <a:t>খ. </a:t>
            </a:r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অসংলক্ষ্যক্রম</a:t>
            </a:r>
            <a:r>
              <a:rPr lang="en-US" sz="24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 err="1" smtClean="0">
                <a:latin typeface="Kalpurush" pitchFamily="2" charset="0"/>
                <a:cs typeface="Kalpurush" pitchFamily="2" charset="0"/>
              </a:rPr>
              <a:t>ব্যংঙ্গ</a:t>
            </a:r>
            <a:endParaRPr lang="en-US" sz="2400" b="1" dirty="0" smtClean="0">
              <a:latin typeface="Kalpurush" pitchFamily="2" charset="0"/>
              <a:cs typeface="Kalpurush" pitchFamily="2" charset="0"/>
            </a:endParaRPr>
          </a:p>
          <a:p>
            <a:pPr algn="ctr"/>
            <a:endParaRPr lang="en-US" sz="2000" b="1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অসংলক্ষ্যক্রম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ব্যঙ্গের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পর্বাপর্ব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লক্ষ্য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না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এটি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অর্থশক্তিমূলক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রসাদি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-</a:t>
            </a:r>
          </a:p>
          <a:p>
            <a:pPr algn="ctr"/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dirty="0" smtClean="0">
                <a:latin typeface="Kalpurush" pitchFamily="2" charset="0"/>
                <a:cs typeface="Kalpurush" pitchFamily="2" charset="0"/>
              </a:rPr>
              <a:t>‘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বাদিনি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দেবর্ষৌ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প্বার্শে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পিতুরধমুখী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ctr"/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লীলাকমলপত্রাণি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গণয়ামাস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পার্বতী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।।’</a:t>
            </a:r>
          </a:p>
          <a:p>
            <a:pPr algn="ctr"/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পার্বতীর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কার্যাবলী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বাইরের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দিক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নিতান্তই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অর্থহীন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আসলে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আচরণই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প্রকাশ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পেয়েছে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প্রেমের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পূর্বরাগের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ব্যঞ্জনায়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এটি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অসংলক্ষ্যক্রম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ব্যঙ্গ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</a:p>
          <a:p>
            <a:pPr algn="ctr"/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2000" b="1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7696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শ্রেষ্ঠ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কাব্যের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লক্ষণ</a:t>
            </a:r>
            <a:r>
              <a:rPr lang="en-US" sz="3600" dirty="0" smtClean="0"/>
              <a:t>  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81000" y="1600200"/>
            <a:ext cx="8458200" cy="502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বস্তুধনি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কিংবা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অলংকার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নয়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।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রসধ্বনি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শ্রেষ্ঠ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কাব্যের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লক্ষণ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সমালোচক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ড.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করুণা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সিং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দাস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সেই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কথাই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বলেছেন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- “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বস্তুধনি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অলংকার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ইত্যাদি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ভেদে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ব্যং-ব্যঙ্গাত্মক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ভাব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নানা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ভাবে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সম্ভব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নিশ্চই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তবে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একমাত্র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রস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ব্যঞ্জনার্থে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কবির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মনোযোগ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প্রত্যাশিত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কেননা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রস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ধ্বনিই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শ্রেষ্ঠ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।” (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কাব্যজিজ্ঞাসা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রূপরেখা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/ পৃ.৮১)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229600" cy="6019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বস্তুধ্বনি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অলংকার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কাব্যের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সৌন্দর্য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বৃদ্ধি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নিশ্চই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শেষ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পর্যন্ত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বস্তুধ্বনি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অলংকার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রসে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পর্যবেশিত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রস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ধ্বনিই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শ্রেষ্ঠ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কাব্যের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লক্ষণ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।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90600"/>
            <a:ext cx="8229600" cy="525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Kalpurush" pitchFamily="2" charset="0"/>
                <a:cs typeface="Kalpurush" pitchFamily="2" charset="0"/>
              </a:rPr>
              <a:t>ধন্যবাদ</a:t>
            </a:r>
            <a:r>
              <a:rPr lang="en-US" sz="8000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তপন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কুমার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বিশ্বাস</a:t>
            </a:r>
            <a:endParaRPr lang="en-US" sz="28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সহকারী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অধ্যাপক</a:t>
            </a:r>
            <a:endParaRPr lang="en-US" sz="28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বাংলা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বিভাগ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দেওয়ান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আব্দুল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গণি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 smtClean="0">
                <a:latin typeface="Kalpurush" pitchFamily="2" charset="0"/>
                <a:cs typeface="Kalpurush" pitchFamily="2" charset="0"/>
              </a:rPr>
              <a:t>কলেজ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</TotalTime>
  <Words>515</Words>
  <Application>Microsoft Office PowerPoint</Application>
  <PresentationFormat>On-screen Show (4:3)</PresentationFormat>
  <Paragraphs>69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        কাব্য জিজ্ঞাসা  ধ্বনি </vt:lpstr>
      <vt:lpstr>পন্ডিতেরা ধ্বনিকে দুটি ভাগে ভাগ করেছেন। যথা- 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কাব্য জিজ্ঞাসা  ধ্বনি</dc:title>
  <dc:creator>DEWAN A.G.C</dc:creator>
  <cp:lastModifiedBy>DEWAN A.G.C</cp:lastModifiedBy>
  <cp:revision>39</cp:revision>
  <dcterms:created xsi:type="dcterms:W3CDTF">2024-06-03T04:04:07Z</dcterms:created>
  <dcterms:modified xsi:type="dcterms:W3CDTF">2024-06-03T09:28:23Z</dcterms:modified>
</cp:coreProperties>
</file>