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E99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3D7E-EEB2-4D80-9E35-4D8DAD3A005A}" type="datetimeFigureOut">
              <a:rPr lang="en-IN" smtClean="0"/>
              <a:pPr/>
              <a:t>05-10-2023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C1F8-CD35-4B28-8E59-09B0ED2346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02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3D7E-EEB2-4D80-9E35-4D8DAD3A005A}" type="datetimeFigureOut">
              <a:rPr lang="en-IN" smtClean="0"/>
              <a:pPr/>
              <a:t>05-10-2023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C1F8-CD35-4B28-8E59-09B0ED2346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680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3D7E-EEB2-4D80-9E35-4D8DAD3A005A}" type="datetimeFigureOut">
              <a:rPr lang="en-IN" smtClean="0"/>
              <a:pPr/>
              <a:t>05-10-2023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C1F8-CD35-4B28-8E59-09B0ED2346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768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3D7E-EEB2-4D80-9E35-4D8DAD3A005A}" type="datetimeFigureOut">
              <a:rPr lang="en-IN" smtClean="0"/>
              <a:pPr/>
              <a:t>05-10-2023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C1F8-CD35-4B28-8E59-09B0ED2346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8500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3D7E-EEB2-4D80-9E35-4D8DAD3A005A}" type="datetimeFigureOut">
              <a:rPr lang="en-IN" smtClean="0"/>
              <a:pPr/>
              <a:t>05-10-2023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C1F8-CD35-4B28-8E59-09B0ED2346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18424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3D7E-EEB2-4D80-9E35-4D8DAD3A005A}" type="datetimeFigureOut">
              <a:rPr lang="en-IN" smtClean="0"/>
              <a:pPr/>
              <a:t>05-10-2023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C1F8-CD35-4B28-8E59-09B0ED2346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44530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3D7E-EEB2-4D80-9E35-4D8DAD3A005A}" type="datetimeFigureOut">
              <a:rPr lang="en-IN" smtClean="0"/>
              <a:pPr/>
              <a:t>05-10-2023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C1F8-CD35-4B28-8E59-09B0ED2346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2132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3D7E-EEB2-4D80-9E35-4D8DAD3A005A}" type="datetimeFigureOut">
              <a:rPr lang="en-IN" smtClean="0"/>
              <a:pPr/>
              <a:t>05-10-2023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C1F8-CD35-4B28-8E59-09B0ED2346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59571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3D7E-EEB2-4D80-9E35-4D8DAD3A005A}" type="datetimeFigureOut">
              <a:rPr lang="en-IN" smtClean="0"/>
              <a:pPr/>
              <a:t>05-10-2023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C1F8-CD35-4B28-8E59-09B0ED2346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5369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3D7E-EEB2-4D80-9E35-4D8DAD3A005A}" type="datetimeFigureOut">
              <a:rPr lang="en-IN" smtClean="0"/>
              <a:pPr/>
              <a:t>05-10-2023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C1F8-CD35-4B28-8E59-09B0ED2346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6857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3D7E-EEB2-4D80-9E35-4D8DAD3A005A}" type="datetimeFigureOut">
              <a:rPr lang="en-IN" smtClean="0"/>
              <a:pPr/>
              <a:t>05-10-2023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C1F8-CD35-4B28-8E59-09B0ED2346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7905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03D7E-EEB2-4D80-9E35-4D8DAD3A005A}" type="datetimeFigureOut">
              <a:rPr lang="en-IN" smtClean="0"/>
              <a:pPr/>
              <a:t>05-10-2023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AC1F8-CD35-4B28-8E59-09B0ED2346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3890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কবিতা </a:t>
            </a:r>
            <a:endParaRPr lang="en-IN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bn-IN" dirty="0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মন্ময় বা গীতিকবিতা</a:t>
            </a:r>
          </a:p>
          <a:p>
            <a:r>
              <a:rPr lang="bn-IN" dirty="0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বস্তুনিষ্ঠ কবিতা</a:t>
            </a:r>
          </a:p>
          <a:p>
            <a:r>
              <a:rPr lang="en-IN" dirty="0" err="1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Prof.Tanmay</a:t>
            </a:r>
            <a:r>
              <a:rPr lang="en-IN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IN" dirty="0" err="1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Sardar</a:t>
            </a:r>
            <a:endParaRPr lang="en-IN" dirty="0" smtClean="0">
              <a:solidFill>
                <a:srgbClr val="00B050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en-IN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Department of Bengali</a:t>
            </a:r>
          </a:p>
          <a:p>
            <a:r>
              <a:rPr lang="en-IN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Dewan Abdul Gani College</a:t>
            </a:r>
            <a:endParaRPr lang="en-IN" dirty="0">
              <a:solidFill>
                <a:srgbClr val="00B050"/>
              </a:solidFill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1026" name="Picture 2" descr="C:\Users\Tanmay sardar\Desktop\ppt for class 2nd sem\stock-vector-quill-pen-and-feather-pen-with-the-inkwell-17313839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6897" y="188640"/>
            <a:ext cx="3039294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276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s-IN" sz="3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সনেট বা চতুর্দশপদী কবিতা</a:t>
            </a: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-</a:t>
            </a:r>
          </a:p>
          <a:p>
            <a:pPr marL="0" indent="0" algn="just">
              <a:buNone/>
            </a:pP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সম দৈরঘের চোদ্দ পংক্তিতে ও একটি বিশেষ ছন্দরীতিতে যখন কবিমনের একটি অলহন্দ ভাবকল্পনা কাব্যরূপ লাভ করে তখন তাকে আমরা সনেট বলে থাকি।</a:t>
            </a:r>
          </a:p>
          <a:p>
            <a:pPr marL="0" indent="0" algn="just">
              <a:buNone/>
            </a:pP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 মধুসূদন দত্ত এধরনের রচনাতে পারদর্শী ছিলেন।   </a:t>
            </a:r>
            <a:endParaRPr lang="as-IN" sz="3600" dirty="0" smtClean="0">
              <a:latin typeface="Kalpurush" pitchFamily="2" charset="0"/>
              <a:cs typeface="Kalpurush" pitchFamily="2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71442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s-IN" sz="3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ব্যালাড বা গাথা কবিতা</a:t>
            </a: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- </a:t>
            </a:r>
          </a:p>
          <a:p>
            <a:pPr marL="0" indent="0" algn="just">
              <a:buNone/>
            </a:pP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কোন জনপ্রিয় আখ্যান কে যখন নৃত্য সহযোগে গাওয়া হতো তাকে গাথা বলা হতো।</a:t>
            </a:r>
          </a:p>
          <a:p>
            <a:pPr marL="0" indent="0" algn="just">
              <a:buNone/>
            </a:pP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ময়মন সিংহ গীতিকা </a:t>
            </a:r>
          </a:p>
          <a:p>
            <a:pPr marL="0" indent="0" algn="just">
              <a:buNone/>
            </a:pP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রবীন্দ্রনাথের বন্দীবীর ও পণরক্ষা</a:t>
            </a:r>
            <a:endParaRPr lang="as-IN" sz="3600" dirty="0" smtClean="0">
              <a:latin typeface="Kalpurush" pitchFamily="2" charset="0"/>
              <a:cs typeface="Kalpurush" pitchFamily="2" charset="0"/>
            </a:endParaRPr>
          </a:p>
          <a:p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xmlns="" val="304505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s-IN" sz="4000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রাখালিয়া কবিতা</a:t>
            </a:r>
            <a:r>
              <a:rPr lang="bn-IN" sz="4000" dirty="0" smtClean="0">
                <a:latin typeface="Kalpurush" pitchFamily="2" charset="0"/>
                <a:cs typeface="Kalpurush" pitchFamily="2" charset="0"/>
              </a:rPr>
              <a:t>-</a:t>
            </a:r>
          </a:p>
          <a:p>
            <a:pPr marL="0" indent="0" algn="just">
              <a:buNone/>
            </a:pPr>
            <a:r>
              <a:rPr lang="bn-IN" sz="4000" dirty="0" smtClean="0">
                <a:latin typeface="Kalpurush" pitchFamily="2" charset="0"/>
                <a:cs typeface="Kalpurush" pitchFamily="2" charset="0"/>
              </a:rPr>
              <a:t>সাবলীল গ্রাম্য জীবন ও মেষপালক দের গৌরবমণ্ডিত করে যে ধরনের লেখা গ্রিসে লেখা হতো তাকে বলা হতো রাখালিয়া কবিতা।</a:t>
            </a:r>
          </a:p>
          <a:p>
            <a:pPr marL="0" indent="0">
              <a:buNone/>
            </a:pPr>
            <a:endParaRPr lang="as-IN" sz="4000" dirty="0" smtClean="0">
              <a:latin typeface="Kalpurush" pitchFamily="2" charset="0"/>
              <a:cs typeface="Kalpurush" pitchFamily="2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05792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s-IN" sz="3600" dirty="0" smtClean="0">
                <a:solidFill>
                  <a:schemeClr val="accent4"/>
                </a:solidFill>
                <a:latin typeface="Kalpurush" pitchFamily="2" charset="0"/>
                <a:cs typeface="Kalpurush" pitchFamily="2" charset="0"/>
              </a:rPr>
              <a:t>হাইকু</a:t>
            </a:r>
            <a:r>
              <a:rPr lang="bn-IN" sz="3600" dirty="0" smtClean="0">
                <a:solidFill>
                  <a:schemeClr val="accent4"/>
                </a:solidFill>
                <a:latin typeface="Kalpurush" pitchFamily="2" charset="0"/>
                <a:cs typeface="Kalpurush" pitchFamily="2" charset="0"/>
              </a:rPr>
              <a:t>-</a:t>
            </a:r>
          </a:p>
          <a:p>
            <a:pPr marL="0" indent="0" algn="just">
              <a:buNone/>
            </a:pP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কোন প্রাকৃতিক দৃশ্য বা বস্তুকে নিয়ে চকিত ও ঘন সংবদ্ধ কবিতাই হচ্ছে হাইকু। জাপানে এর উদ্ভব।</a:t>
            </a:r>
          </a:p>
          <a:p>
            <a:pPr marL="0" indent="0" algn="just">
              <a:buNone/>
            </a:pP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রবীন্দ্রনাথের ‘লেখন’ এর কিছু রচনা এই রীতির  নিদর্শন।  </a:t>
            </a:r>
          </a:p>
          <a:p>
            <a:pPr marL="0" indent="0">
              <a:buNone/>
            </a:pPr>
            <a:endParaRPr lang="as-IN" dirty="0" smtClean="0">
              <a:latin typeface="Kalpurush" pitchFamily="2" charset="0"/>
              <a:cs typeface="Kalpurush" pitchFamily="2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43235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chemeClr val="accent5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গীতিকবিতা শ্রেণিবিভাগ গঠনগত</a:t>
            </a:r>
            <a:endParaRPr lang="en-IN" dirty="0">
              <a:solidFill>
                <a:schemeClr val="accent5">
                  <a:lumMod val="50000"/>
                </a:schemeClr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bn-IN" sz="40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ওড বা স্তোত্র কবিতা</a:t>
            </a:r>
          </a:p>
          <a:p>
            <a:pPr marL="0" indent="0" algn="just">
              <a:buNone/>
            </a:pPr>
            <a:r>
              <a:rPr lang="bn-IN" sz="40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ব্যালাড বা গাথা কবিতা</a:t>
            </a:r>
          </a:p>
          <a:p>
            <a:pPr marL="0" indent="0" algn="just">
              <a:buNone/>
            </a:pPr>
            <a:r>
              <a:rPr lang="bn-IN" sz="40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এলিজি কবিতা বা শোক কবিতা </a:t>
            </a:r>
          </a:p>
          <a:p>
            <a:pPr marL="0" indent="0" algn="just">
              <a:buNone/>
            </a:pPr>
            <a:r>
              <a:rPr lang="bn-IN" sz="40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সনেট বা চতুর্দশপদী কবিতা</a:t>
            </a:r>
          </a:p>
          <a:p>
            <a:pPr marL="0" indent="0" algn="just">
              <a:buNone/>
            </a:pPr>
            <a:r>
              <a:rPr lang="bn-IN" sz="40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রাখালিয়া কবিতা</a:t>
            </a:r>
          </a:p>
          <a:p>
            <a:pPr marL="0" indent="0" algn="just">
              <a:buNone/>
            </a:pPr>
            <a:r>
              <a:rPr lang="bn-IN" sz="4000" dirty="0" smtClean="0">
                <a:solidFill>
                  <a:schemeClr val="accent6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হাইকু </a:t>
            </a:r>
          </a:p>
          <a:p>
            <a:pPr marL="0" indent="0" algn="just">
              <a:buNone/>
            </a:pPr>
            <a:endParaRPr lang="bn-IN" dirty="0" smtClean="0"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841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বস্তুনিষ্ঠ কবিতা শ্রেণিবিভাগ </a:t>
            </a:r>
            <a:endParaRPr lang="en-IN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n-IN" sz="36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মহাকাব্য</a:t>
            </a:r>
          </a:p>
          <a:p>
            <a:r>
              <a:rPr lang="bn-IN" sz="36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রূপক কাব্য </a:t>
            </a:r>
          </a:p>
          <a:p>
            <a:r>
              <a:rPr lang="bn-IN" sz="36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ব্যাঙ্গকবিতা</a:t>
            </a:r>
          </a:p>
          <a:p>
            <a:r>
              <a:rPr lang="bn-IN" sz="36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লিপি কবিতা</a:t>
            </a:r>
          </a:p>
          <a:p>
            <a:r>
              <a:rPr lang="bn-IN" sz="36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নাটকীয় একোক্তি </a:t>
            </a:r>
          </a:p>
          <a:p>
            <a:r>
              <a:rPr lang="bn-IN" sz="36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রোমান্স কাব্য</a:t>
            </a:r>
          </a:p>
          <a:p>
            <a:r>
              <a:rPr lang="bn-IN" sz="36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নীতিকাব্য</a:t>
            </a:r>
          </a:p>
          <a:p>
            <a:endParaRPr lang="bn-IN" dirty="0" smtClean="0"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836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u="sng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গীতিকাব্য </a:t>
            </a:r>
            <a:endParaRPr lang="en-IN" u="sng" dirty="0">
              <a:solidFill>
                <a:srgbClr val="00B05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সংজ্ঞা-</a:t>
            </a:r>
          </a:p>
          <a:p>
            <a:pPr marL="0" indent="0">
              <a:buNone/>
            </a:pP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যে কবিতায় কবি তাঁর একান্ত ব্যাক্তিগত আবেগ অনুভূতিকে এক সাবলীল ও আন্তরিক গীতিপ্রবণ ভাষায় ব্যাক্ত করেন তাকে গীতিকাব্য বলেন। </a:t>
            </a:r>
          </a:p>
          <a:p>
            <a:pPr marL="0" indent="0">
              <a:buNone/>
            </a:pP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বঙ্কিমের মতে, বক্তার ভাবোচ্ছ্বাসের পরিস্ফুটনমাত্র যাহার উদ্দেশ্য , সেই কাব্যই গীতিকাব্য।  </a:t>
            </a:r>
          </a:p>
          <a:p>
            <a:pPr marL="0" indent="0">
              <a:buNone/>
            </a:pPr>
            <a:endParaRPr lang="en-IN" dirty="0"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891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bn-IN" dirty="0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গীতিকবিতার বৈশিষ্ট্য  </a:t>
            </a:r>
            <a:endParaRPr lang="en-IN" dirty="0">
              <a:solidFill>
                <a:srgbClr val="C0000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এ কবিতায় কবির ব্যাক্তিগত আবেগ অনুভূতির প্রকাশ ঘটে।</a:t>
            </a:r>
          </a:p>
          <a:p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কবির আত্মমগ্ন অনুভবের তীব্রতা সংবেদনশীল ভাষা ও সুরের পথ বেয়ে পাঠকের চিত্তে সঞ্চারিত হয়। এর ফলে কবি ও পাঠকের মধ্যে গভীর রসের সম্পর্ক স্থাপিত হয়।</a:t>
            </a:r>
          </a:p>
          <a:p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ব্যাক্তি গত আবেগ অনুভূতি  থাকলেও এর মধ্যে সার্বজনীন আবেদন থাকে। </a:t>
            </a:r>
            <a:endParaRPr lang="en-IN" sz="3600" dirty="0"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501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গীতিকবিতা </a:t>
            </a:r>
            <a:r>
              <a:rPr lang="bn-IN" dirty="0">
                <a:latin typeface="Kalpurush" pitchFamily="2" charset="0"/>
                <a:cs typeface="Kalpurush" pitchFamily="2" charset="0"/>
              </a:rPr>
              <a:t>য</a:t>
            </a:r>
            <a:r>
              <a:rPr lang="bn-IN" dirty="0" smtClean="0">
                <a:latin typeface="Kalpurush" pitchFamily="2" charset="0"/>
                <a:cs typeface="Kalpurush" pitchFamily="2" charset="0"/>
              </a:rPr>
              <a:t>তখানি আবেগ মূলক ততখানি চিন্তামূলক নয়।</a:t>
            </a:r>
          </a:p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সংহত ও সংক্ষিপ্ত আকারবিশিষ্ট সারথক- গীতিকবিতা শব্দ- ছন্দ- সুর –তান- ব্যাঞ্জনায় এক সুসমন্বিত শিল্পরূপ</a:t>
            </a:r>
          </a:p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গীতিকবিতায় ধ্বনিবিন্যাসে অন্ত্যমিল ও ছন্দের নিয়মিত গতিপ্রবাহে সঙ্গীতের গুনধর্ম কে অনুসরণ করা হয়। </a:t>
            </a:r>
          </a:p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কবির ব্যক্তিগত অনুভূতির প্রকাশ বলে গীতি কবিতা সাধারনত দীর্ঘ হয় না।   </a:t>
            </a:r>
            <a:endParaRPr lang="en-IN" dirty="0"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41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গীতিকাব্য বিষয়গত বিভাজন </a:t>
            </a:r>
            <a:endParaRPr lang="en-IN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প্রেমমূলক – </a:t>
            </a:r>
            <a:r>
              <a:rPr lang="bn-IN" sz="3600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জীবনানন্দের ‘বনলতা সেন</a:t>
            </a: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’ </a:t>
            </a:r>
          </a:p>
          <a:p>
            <a:pPr algn="just"/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দেশপ্রেমমূলক- </a:t>
            </a:r>
            <a:r>
              <a:rPr lang="bn-IN" sz="3600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বঙ্কিমচন্দ্রের ‘বন্দেমাতারাম</a:t>
            </a: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’  </a:t>
            </a:r>
          </a:p>
          <a:p>
            <a:pPr algn="just"/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প্রকৃতিপ্রেম বিষয়ক- </a:t>
            </a:r>
            <a:r>
              <a:rPr lang="bn-IN" sz="3600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বিহারীলালের নিসর্গ সন্দর্শন </a:t>
            </a:r>
          </a:p>
          <a:p>
            <a:pPr algn="just"/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গার্হস্থজীবনবিষয়ক-</a:t>
            </a:r>
            <a:r>
              <a:rPr lang="bn-IN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শিশুরহাসি</a:t>
            </a:r>
            <a:r>
              <a:rPr lang="bn-IN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bn-IN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হেমচন্দ্রবন্দ্যোপাধ্যায়ের</a:t>
            </a:r>
          </a:p>
          <a:p>
            <a:pPr algn="just"/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ভক্তিমূলক- </a:t>
            </a:r>
            <a:r>
              <a:rPr lang="bn-IN" sz="3600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রবীন্দ্রনাথের গীতাঞ্জলি </a:t>
            </a:r>
          </a:p>
          <a:p>
            <a:pPr algn="just"/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বিষাদমূলক- </a:t>
            </a:r>
            <a:r>
              <a:rPr lang="bn-IN" sz="3600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সহে না </a:t>
            </a:r>
            <a:r>
              <a:rPr lang="bn-IN" sz="3600" dirty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প্রাণে বিহারীলালের </a:t>
            </a:r>
            <a:endParaRPr lang="bn-IN" sz="3600" dirty="0" smtClean="0">
              <a:solidFill>
                <a:srgbClr val="00B050"/>
              </a:solidFill>
              <a:latin typeface="Kalpurush" pitchFamily="2" charset="0"/>
              <a:cs typeface="Kalpurush" pitchFamily="2" charset="0"/>
            </a:endParaRPr>
          </a:p>
          <a:p>
            <a:pPr algn="just"/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তত্ত্বাশ্রয়ী- </a:t>
            </a:r>
            <a:r>
              <a:rPr lang="bn-IN" sz="3600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দ্বিজেন্দ্রলাল রায়</a:t>
            </a:r>
            <a:endParaRPr lang="en-IN" sz="3600" dirty="0">
              <a:solidFill>
                <a:srgbClr val="00B050"/>
              </a:solidFill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246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s-IN" sz="3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ওড বা স্তোত্র কবিতা</a:t>
            </a:r>
            <a:r>
              <a:rPr lang="bn-IN" sz="3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-</a:t>
            </a:r>
          </a:p>
          <a:p>
            <a:pPr marL="0" indent="0">
              <a:buNone/>
            </a:pP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প্রাচীন গ্রিসে ধর্মীয় ও সামাজিক আচার অনুশ্তহান উপলক্ষ্যে সঙ্গীত ও নৃত্য সহযোগে  স্তুতি মূলক যে গান গাওয়া হতো তাকেই বলা ওড। উদাহরণ-</a:t>
            </a:r>
          </a:p>
          <a:p>
            <a:pPr marL="0" indent="0">
              <a:buNone/>
            </a:pP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সুরেন্দ্রনাথ মজুমদারের মাতৃস্তুতি </a:t>
            </a:r>
          </a:p>
          <a:p>
            <a:pPr marL="0" indent="0">
              <a:buNone/>
            </a:pP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অক্ষয় কুমার বড়ালের মানব বন্দনা  </a:t>
            </a:r>
          </a:p>
          <a:p>
            <a:pPr marL="0" indent="0">
              <a:buNone/>
            </a:pP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সত্যেন্দ্রনাথ দত্তের নমস্কার।</a:t>
            </a:r>
            <a:endParaRPr lang="as-IN" sz="3600" dirty="0" smtClean="0">
              <a:latin typeface="Kalpurush" pitchFamily="2" charset="0"/>
              <a:cs typeface="Kalpurush" pitchFamily="2" charset="0"/>
            </a:endParaRPr>
          </a:p>
          <a:p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xmlns="" val="424432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s-IN" sz="3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এলিজি কবিতা বা শোক কবিতা </a:t>
            </a:r>
            <a:r>
              <a:rPr lang="bn-IN" sz="3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–</a:t>
            </a:r>
            <a:endParaRPr lang="bn-IN" sz="3600" dirty="0" smtClean="0">
              <a:latin typeface="Kalpurush" pitchFamily="2" charset="0"/>
              <a:cs typeface="Kalpurush" pitchFamily="2" charset="0"/>
            </a:endParaRPr>
          </a:p>
          <a:p>
            <a:pPr marL="0" indent="0">
              <a:buNone/>
            </a:pP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যে রচনায় কবি ব্যাক্তিগত শোকানুভূতি বা বড় কোন শোক কে কাব্যে পরিবেশন করেন তাকেই বলে শোক কবিতা।</a:t>
            </a:r>
          </a:p>
          <a:p>
            <a:pPr marL="0" indent="0">
              <a:buNone/>
            </a:pP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কিটসের মৃত্যুতে শেলি 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Adonais, 1821</a:t>
            </a:r>
          </a:p>
          <a:p>
            <a:pPr marL="0" indent="0">
              <a:buNone/>
            </a:pP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বিহারীলাল চক্রবর্তীর বন্ধু- বিয়োগ </a:t>
            </a:r>
          </a:p>
          <a:p>
            <a:pPr marL="0" indent="0">
              <a:buNone/>
            </a:pP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অক্ষয় কুমার বড়ালের এষা </a:t>
            </a:r>
            <a:endParaRPr lang="en-US" sz="3600" dirty="0" smtClean="0">
              <a:latin typeface="Kalpurush" pitchFamily="2" charset="0"/>
              <a:cs typeface="Kalpurush" pitchFamily="2" charset="0"/>
            </a:endParaRPr>
          </a:p>
          <a:p>
            <a:pPr marL="0" indent="0">
              <a:buNone/>
            </a:pPr>
            <a:endParaRPr lang="as-IN" dirty="0" smtClean="0">
              <a:latin typeface="Kalpurush" pitchFamily="2" charset="0"/>
              <a:cs typeface="Kalpurush" pitchFamily="2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11043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413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কবিতা </vt:lpstr>
      <vt:lpstr>গীতিকবিতা শ্রেণিবিভাগ গঠনগত</vt:lpstr>
      <vt:lpstr>বস্তুনিষ্ঠ কবিতা শ্রেণিবিভাগ </vt:lpstr>
      <vt:lpstr>গীতিকাব্য </vt:lpstr>
      <vt:lpstr> গীতিকবিতার বৈশিষ্ট্য  </vt:lpstr>
      <vt:lpstr>Slide 6</vt:lpstr>
      <vt:lpstr>গীতিকাব্য বিষয়গত বিভাজন </vt:lpstr>
      <vt:lpstr>Slide 8</vt:lpstr>
      <vt:lpstr>Slide 9</vt:lpstr>
      <vt:lpstr>Slide 10</vt:lpstr>
      <vt:lpstr>Slide 11</vt:lpstr>
      <vt:lpstr>Slide 12</vt:lpstr>
      <vt:lpstr>Slide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কবিতা </dc:title>
  <dc:creator>Tanmay sardar</dc:creator>
  <cp:lastModifiedBy>win 7</cp:lastModifiedBy>
  <cp:revision>33</cp:revision>
  <dcterms:created xsi:type="dcterms:W3CDTF">2022-04-19T17:44:58Z</dcterms:created>
  <dcterms:modified xsi:type="dcterms:W3CDTF">2023-10-05T18:27:48Z</dcterms:modified>
</cp:coreProperties>
</file>