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57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28" autoAdjust="0"/>
    <p:restoredTop sz="94660"/>
  </p:normalViewPr>
  <p:slideViewPr>
    <p:cSldViewPr>
      <p:cViewPr varScale="1">
        <p:scale>
          <a:sx n="68" d="100"/>
          <a:sy n="68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AA59BE-A3E6-437B-A982-5B296EEE265F}" type="datetimeFigureOut">
              <a:rPr lang="en-IN" smtClean="0"/>
              <a:pPr/>
              <a:t>06-10-2023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85FDAE9-0285-4F1E-B78C-768B31A367A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বাংলা সাময়িক পত্র</a:t>
            </a:r>
            <a:endParaRPr lang="en-IN" sz="60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দিগদর্শন থেকে </a:t>
            </a:r>
            <a:r>
              <a:rPr lang="bn-IN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বঙ্গদর্শন</a:t>
            </a:r>
            <a:endParaRPr lang="en-US" sz="40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40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Prof.Tanmay</a:t>
            </a:r>
            <a:r>
              <a:rPr lang="en-US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Sardar</a:t>
            </a:r>
            <a:endParaRPr lang="en-US" sz="40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Department of Bengali</a:t>
            </a:r>
          </a:p>
          <a:p>
            <a:r>
              <a:rPr lang="en-US" sz="4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Dewan Abdul </a:t>
            </a:r>
            <a:r>
              <a:rPr lang="en-US" sz="400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Gani college.</a:t>
            </a:r>
            <a:r>
              <a:rPr lang="bn-IN" sz="400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IN" sz="40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718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প্রথম প্রকাশ- ১৮১৮, ২৩ মে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সম্পাদনা-  জে.সি. মার্সম্যান</a:t>
            </a:r>
          </a:p>
          <a:p>
            <a:r>
              <a:rPr lang="b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উদ্দ্যেশ্য</a:t>
            </a:r>
            <a:r>
              <a:rPr lang="bn-IN" dirty="0" smtClean="0">
                <a:latin typeface="Kalpurush" pitchFamily="2" charset="0"/>
                <a:cs typeface="Kalpurush" pitchFamily="2" charset="0"/>
              </a:rPr>
              <a:t>-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শ্রী শ্রী যুত বড় সাহেবে  যে২ নূতন আইন ও হুকুম প্রভৃতি প্রকাশ করিবেন।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ইংল্যান্ড ও ইউরোপের অন্য যে২ প্রদেশ হইতে যে২ নূতন সমাচার আইসে এবং এই দেশের নানা সমাচার ।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বানিজ্যাদির নূতন বিবরণ।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ভারতবর্ষের প্রাচীন ইতিহাস ও বিদ্যা ও জ্ঞানবান লোক ও পুস্তক প্রভৃতির বিবরণ।   </a:t>
            </a:r>
            <a:endParaRPr lang="en-IN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146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বাঙ্গাল গেজেটি </a:t>
            </a:r>
            <a:endParaRPr lang="en-IN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3600" dirty="0" smtClean="0">
                <a:latin typeface="Kalpurush" pitchFamily="2" charset="0"/>
                <a:cs typeface="Kalpurush" pitchFamily="2" charset="0"/>
              </a:rPr>
              <a:t>প্রথম প্রকাশ- ১৮১৮, ১৪ মে</a:t>
            </a:r>
          </a:p>
          <a:p>
            <a:r>
              <a:rPr lang="bn-IN" sz="3600" dirty="0">
                <a:latin typeface="Kalpurush" pitchFamily="2" charset="0"/>
                <a:cs typeface="Kalpurush" pitchFamily="2" charset="0"/>
              </a:rPr>
              <a:t>প্রকাশক- গঙ্গাকিশোর </a:t>
            </a:r>
            <a:r>
              <a:rPr lang="bn-IN" sz="3600" dirty="0" smtClean="0">
                <a:latin typeface="Kalpurush" pitchFamily="2" charset="0"/>
                <a:cs typeface="Kalpurush" pitchFamily="2" charset="0"/>
              </a:rPr>
              <a:t>ভট্টাচার্য ও হরচন্দ্র রায়। </a:t>
            </a:r>
          </a:p>
          <a:p>
            <a:r>
              <a:rPr lang="bn-IN" sz="3600" dirty="0" smtClean="0">
                <a:latin typeface="Kalpurush" pitchFamily="2" charset="0"/>
                <a:cs typeface="Kalpurush" pitchFamily="2" charset="0"/>
              </a:rPr>
              <a:t>বাংলাভাষায় সাংবাদিকতার ক্ষেত্রে ইনিই ছিলেন প্রথম বাঙালি।  </a:t>
            </a:r>
            <a:endParaRPr lang="en-IN" sz="3600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599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ব্রাহ্মণ সেবধি </a:t>
            </a:r>
            <a:endParaRPr lang="en-IN" sz="40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6"/>
            <a:ext cx="6873667" cy="4262072"/>
          </a:xfrm>
        </p:spPr>
        <p:txBody>
          <a:bodyPr/>
          <a:lstStyle/>
          <a:p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প্রথম প্রকাশ- ১৮২১ সেপ্টেম্বর।</a:t>
            </a:r>
          </a:p>
          <a:p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শ্রী শিবপ্রসাদ শর্মা ছদ্মনামে রামমোহন রায় এই পত্রিকা প্রকাশ করেন।</a:t>
            </a:r>
          </a:p>
          <a:p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খ্রিষ্ট ধর্মের সমালোচনা ও হিন্দুদের বহুদেববাদের সমালোচনা করা। </a:t>
            </a:r>
          </a:p>
          <a:p>
            <a:pPr marL="0" indent="0">
              <a:buNone/>
            </a:pPr>
            <a:r>
              <a:rPr lang="bn-IN" dirty="0" smtClean="0">
                <a:latin typeface="Kalpurush" pitchFamily="2" charset="0"/>
                <a:cs typeface="Kalpurush" pitchFamily="2" charset="0"/>
              </a:rPr>
              <a:t> </a:t>
            </a:r>
          </a:p>
          <a:p>
            <a:endParaRPr lang="bn-IN" dirty="0" smtClean="0"/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93096"/>
            <a:ext cx="24685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98983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সম্বাদ কৌমুদী </a:t>
            </a:r>
            <a:endParaRPr lang="en-IN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6"/>
            <a:ext cx="7213416" cy="4334079"/>
          </a:xfrm>
        </p:spPr>
        <p:txBody>
          <a:bodyPr/>
          <a:lstStyle/>
          <a:p>
            <a:pPr marL="0" indent="0">
              <a:buNone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প্রকাশকাল- ১৮২১, ৮ ডিসেম্বর </a:t>
            </a:r>
          </a:p>
          <a:p>
            <a:pPr marL="0" indent="0">
              <a:buNone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রামমোহন রায়, তারাচাঁদ দত্ত, ও ভবানীচরণ বন্দ্যোপাধ্যায়। উদ্যোগে এটি প্রকাশিত হয়।</a:t>
            </a:r>
          </a:p>
          <a:p>
            <a:pPr marL="0" indent="0">
              <a:buNone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ধর্মনীতি, রাষ্ট্রনীতি, বিজ্ঞান বিষয়ক দেশ বিদেশের নানা সংবাদ এতে প্রকাশিত হতো।</a:t>
            </a:r>
          </a:p>
          <a:p>
            <a:pPr marL="0" indent="0">
              <a:buNone/>
            </a:pPr>
            <a:endParaRPr lang="bn-IN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endParaRPr lang="bn-IN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endParaRPr lang="bn-IN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endParaRPr lang="bn-IN" dirty="0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16843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85844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সমাচার চন্দ্রিকা (১৮২২ ) </a:t>
            </a:r>
            <a:br>
              <a:rPr lang="bn-IN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</a:br>
            <a:r>
              <a:rPr lang="bn-IN" dirty="0" smtClean="0">
                <a:solidFill>
                  <a:schemeClr val="accent4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ভবানীচরণ বন্দ্যোপাধ্যায় </a:t>
            </a:r>
            <a:endParaRPr lang="en-IN" dirty="0">
              <a:solidFill>
                <a:schemeClr val="accent4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204864"/>
            <a:ext cx="3816424" cy="3744416"/>
          </a:xfrm>
        </p:spPr>
      </p:pic>
    </p:spTree>
    <p:extLst>
      <p:ext uri="{BB962C8B-B14F-4D97-AF65-F5344CB8AC3E}">
        <p14:creationId xmlns:p14="http://schemas.microsoft.com/office/powerpoint/2010/main" xmlns="" val="2732572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সংবাদ প্রভাকর(১৮৩১,২৮ জানুয়ারি)</a:t>
            </a:r>
            <a:endParaRPr lang="en-IN" sz="40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2852936"/>
            <a:ext cx="2743200" cy="3175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72816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54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সম্পাদক- ঈশ্বর গুপ্ত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প্রথমে সাপ্তাহিক পরে সপ্তাহে তিন বার। ১৮৩৯ সালে দৈনিক পত্রিকা হিসেবে প্রকাশিত হয়।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এটিই বাংলা ভাষার প্রথম দৈনিক পত্রিকা।  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ভাষা নিদর্শন- </a:t>
            </a:r>
          </a:p>
          <a:p>
            <a:pPr marL="0" indent="0">
              <a:buNone/>
            </a:pPr>
            <a:r>
              <a:rPr lang="bn-IN" dirty="0" smtClean="0">
                <a:latin typeface="Kalpurush" pitchFamily="2" charset="0"/>
                <a:cs typeface="Kalpurush" pitchFamily="2" charset="0"/>
              </a:rPr>
              <a:t>“রাজকীয় ব্যাপার কাহকে বলে এদেশের স্ত্রীলোকেরা তাহার বিন্দু মাত্র জ্ঞাত না, কেবল ডাটা চড়চড়ির ভুষ্টিনাশ করিত, গা লাবজী পূর্বক কোন্দল করয়া গৃহবিচ্ছেদের সূত্রপাত করিতে নিপুণা হইয়াছেন”।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40045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>
                <a:solidFill>
                  <a:schemeClr val="accent1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জ্ঞানান্বেষণ(১৮৩১,১৮ জুন) </a:t>
            </a:r>
            <a:endParaRPr lang="en-IN" dirty="0">
              <a:solidFill>
                <a:schemeClr val="accent1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360" lvl="8" indent="0">
              <a:buNone/>
            </a:pPr>
            <a:endParaRPr lang="bn-IN" dirty="0"/>
          </a:p>
          <a:p>
            <a:pPr marL="2880360" lvl="8" indent="0">
              <a:buNone/>
            </a:pPr>
            <a:endParaRPr lang="bn-IN" dirty="0" smtClean="0"/>
          </a:p>
          <a:p>
            <a:pPr marL="2880360" lvl="8" indent="0">
              <a:buNone/>
            </a:pPr>
            <a:endParaRPr lang="bn-IN" dirty="0"/>
          </a:p>
          <a:p>
            <a:pPr marL="2880360" lvl="8" indent="0">
              <a:buNone/>
            </a:pPr>
            <a:endParaRPr lang="bn-IN" dirty="0" smtClean="0"/>
          </a:p>
          <a:p>
            <a:pPr marL="2880360" lvl="8" indent="0">
              <a:buNone/>
            </a:pPr>
            <a:endParaRPr lang="bn-IN" dirty="0"/>
          </a:p>
          <a:p>
            <a:pPr marL="2880360" lvl="8" indent="0">
              <a:buNone/>
            </a:pPr>
            <a:endParaRPr lang="bn-IN" dirty="0" smtClean="0"/>
          </a:p>
          <a:p>
            <a:pPr marL="2880360" lvl="8" indent="0">
              <a:buNone/>
            </a:pPr>
            <a:endParaRPr lang="bn-IN" dirty="0"/>
          </a:p>
          <a:p>
            <a:pPr marL="2880360" lvl="8" indent="0">
              <a:buNone/>
            </a:pPr>
            <a:endParaRPr lang="bn-IN" dirty="0" smtClean="0"/>
          </a:p>
          <a:p>
            <a:pPr marL="2880360" lvl="8" indent="0">
              <a:buNone/>
            </a:pPr>
            <a:endParaRPr lang="bn-IN" dirty="0"/>
          </a:p>
          <a:p>
            <a:pPr marL="2880360" lvl="8" indent="0">
              <a:buNone/>
            </a:pPr>
            <a:r>
              <a:rPr lang="as-IN" sz="2800" dirty="0" smtClean="0">
                <a:latin typeface="Kalpurush" pitchFamily="2" charset="0"/>
                <a:cs typeface="Kalpurush" pitchFamily="2" charset="0"/>
              </a:rPr>
              <a:t>দক্ষিণারঞ্জন </a:t>
            </a:r>
            <a:r>
              <a:rPr lang="as-IN" sz="2800" dirty="0">
                <a:latin typeface="Kalpurush" pitchFamily="2" charset="0"/>
                <a:cs typeface="Kalpurush" pitchFamily="2" charset="0"/>
              </a:rPr>
              <a:t>মুখোপাধ্যায়। </a:t>
            </a:r>
            <a:endParaRPr lang="en-IN" sz="28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8" name="Picture 4" descr="C:\Users\Tanmay sardar\Desktop\ppt for class 2nd sem\Dakshinaranjan_Mukherj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132856"/>
            <a:ext cx="2747963" cy="257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43026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n-IN" sz="3000" dirty="0" smtClean="0">
                <a:latin typeface="Kalpurush" pitchFamily="2" charset="0"/>
                <a:cs typeface="Kalpurush" pitchFamily="2" charset="0"/>
              </a:rPr>
              <a:t>সম্পাদক- দক্ষিণারঞ্জন মুখোপাধ্যায়। </a:t>
            </a:r>
          </a:p>
          <a:p>
            <a:r>
              <a:rPr lang="bn-IN" sz="3000" dirty="0">
                <a:latin typeface="Kalpurush" pitchFamily="2" charset="0"/>
                <a:cs typeface="Kalpurush" pitchFamily="2" charset="0"/>
              </a:rPr>
              <a:t>ইয়ং বেঙ্গল এর মুখপাত্র</a:t>
            </a:r>
            <a:r>
              <a:rPr lang="bn-IN" sz="3000" dirty="0" smtClean="0">
                <a:latin typeface="Kalpurush" pitchFamily="2" charset="0"/>
                <a:cs typeface="Kalpurush" pitchFamily="2" charset="0"/>
              </a:rPr>
              <a:t>।</a:t>
            </a:r>
          </a:p>
          <a:p>
            <a:r>
              <a:rPr lang="bn-IN" sz="30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3000" dirty="0" smtClean="0">
                <a:latin typeface="Kalpurush" pitchFamily="2" charset="0"/>
                <a:cs typeface="Kalpurush" pitchFamily="2" charset="0"/>
              </a:rPr>
              <a:t>যুক্তি ও আধুনিক নানা ভাবনা মূলক নানা প্রবন্ধ সে সময়ের সমাজ কে এই পত্রিকা প্রভাবিত করেছিল। বেদ পাঠে নারীদের কোন অধিকার ছিল না এ ব্যাপারে বিরোধিতা করে নানা প্রবন্ধ এতে ছাপা হয়েছিল।   </a:t>
            </a:r>
          </a:p>
          <a:p>
            <a:endParaRPr lang="bn-IN" dirty="0">
              <a:latin typeface="Kalpurush" pitchFamily="2" charset="0"/>
              <a:cs typeface="Kalpurush" pitchFamily="2" charset="0"/>
            </a:endParaRPr>
          </a:p>
          <a:p>
            <a:endParaRPr lang="bn-IN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endParaRPr lang="bn-IN" dirty="0" smtClean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056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তত্ত্ববোধিনী পত্রিকা (১৮৪৩,১৬ আগস্ট)</a:t>
            </a:r>
            <a:endParaRPr lang="en-IN" sz="36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844824"/>
            <a:ext cx="2736304" cy="3618002"/>
          </a:xfrm>
        </p:spPr>
      </p:pic>
      <p:pic>
        <p:nvPicPr>
          <p:cNvPr id="2050" name="Picture 2" descr="C:\Users\Tanmay sardar\Desktop\ppt for class 2nd sem\Akshay_Kumar_Datta_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988840"/>
            <a:ext cx="278270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6859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600" dirty="0" smtClean="0">
                <a:solidFill>
                  <a:schemeClr val="accent1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সাময়িক পত্রের উদ্ভব ও বিকাশের কারণ</a:t>
            </a:r>
            <a:endParaRPr lang="en-IN" sz="3600" dirty="0">
              <a:solidFill>
                <a:schemeClr val="accent1">
                  <a:lumMod val="75000"/>
                </a:schemeClr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bn-IN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endParaRPr lang="bn-IN" dirty="0" smtClean="0">
              <a:latin typeface="Kalpurush" pitchFamily="2" charset="0"/>
              <a:cs typeface="Kalpurush" pitchFamily="2" charset="0"/>
            </a:endParaRPr>
          </a:p>
          <a:p>
            <a:pPr marL="0" indent="0">
              <a:buNone/>
            </a:pPr>
            <a:endParaRPr lang="bn-IN" dirty="0" smtClean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098" name="Picture 2" descr="C:\Users\Tanmay sardar\Desktop\ppt for class 2nd sem\img-4 545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5744" y="1772816"/>
            <a:ext cx="6302474" cy="343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1492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421328" cy="4046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সম্পাদক</a:t>
            </a:r>
            <a:r>
              <a:rPr lang="bn-IN" dirty="0" smtClean="0">
                <a:latin typeface="Kalpurush" pitchFamily="2" charset="0"/>
                <a:cs typeface="Kalpurush" pitchFamily="2" charset="0"/>
              </a:rPr>
              <a:t>- অক্ষয় কুমার দত্ত। 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তত্ত্বাবধায়ক</a:t>
            </a:r>
            <a:r>
              <a:rPr lang="bn-IN" dirty="0" smtClean="0">
                <a:latin typeface="Kalpurush" pitchFamily="2" charset="0"/>
                <a:cs typeface="Kalpurush" pitchFamily="2" charset="0"/>
              </a:rPr>
              <a:t>- দেবেন্দ্র নাথ ঠাকুর।</a:t>
            </a:r>
          </a:p>
          <a:p>
            <a:pPr marL="0" indent="0">
              <a:buNone/>
            </a:pPr>
            <a:r>
              <a:rPr lang="bn-IN" dirty="0" smtClean="0">
                <a:latin typeface="Kalpurush" pitchFamily="2" charset="0"/>
                <a:cs typeface="Kalpurush" pitchFamily="2" charset="0"/>
              </a:rPr>
              <a:t>প্রকাশিত রচনা সমূহ-</a:t>
            </a:r>
          </a:p>
          <a:p>
            <a:pPr marL="0" indent="0">
              <a:buNone/>
            </a:pPr>
            <a:r>
              <a:rPr lang="bn-IN" dirty="0" smtClean="0">
                <a:latin typeface="Kalpurush" pitchFamily="2" charset="0"/>
                <a:cs typeface="Kalpurush" pitchFamily="2" charset="0"/>
              </a:rPr>
              <a:t>অক্ষয়কুমারের লেখা </a:t>
            </a:r>
            <a:r>
              <a:rPr lang="bn-IN" dirty="0" smtClean="0">
                <a:solidFill>
                  <a:schemeClr val="accent5">
                    <a:lumMod val="75000"/>
                  </a:schemeClr>
                </a:solidFill>
                <a:latin typeface="Kalpurush" pitchFamily="2" charset="0"/>
                <a:cs typeface="Kalpurush" pitchFamily="2" charset="0"/>
              </a:rPr>
              <a:t>পদার্থবিদ্যা, ভারতবর্ষীয় উপাসক সম্প্রদায়, ধর্মনীতি, চারুপাঠ </a:t>
            </a:r>
            <a:r>
              <a:rPr lang="bn-IN" dirty="0" smtClean="0">
                <a:latin typeface="Kalpurush" pitchFamily="2" charset="0"/>
                <a:cs typeface="Kalpurush" pitchFamily="2" charset="0"/>
              </a:rPr>
              <a:t>ইত্যাদি গ্রন্থ গুলি এই পত্রিকায় প্রকাশিত হয়।</a:t>
            </a:r>
          </a:p>
          <a:p>
            <a:pPr marL="0" indent="0">
              <a:buNone/>
            </a:pPr>
            <a:r>
              <a:rPr lang="bn-IN" dirty="0" smtClean="0">
                <a:latin typeface="Kalpurush" pitchFamily="2" charset="0"/>
                <a:cs typeface="Kalpurush" pitchFamily="2" charset="0"/>
              </a:rPr>
              <a:t>গদ্যের উদাহরণ- </a:t>
            </a:r>
          </a:p>
          <a:p>
            <a:pPr marL="0" indent="0">
              <a:buNone/>
            </a:pPr>
            <a:r>
              <a:rPr lang="bn-IN" dirty="0" smtClean="0">
                <a:latin typeface="Kalpurush" pitchFamily="2" charset="0"/>
                <a:cs typeface="Kalpurush" pitchFamily="2" charset="0"/>
              </a:rPr>
              <a:t>‘এইরূপে পল্লিগ্রামস্থ প্রজারা সকলের সমবেত চেষ্টায় দিন দিন দৈন্যদশা প্রাপ্ত হইতেছে- দশের ষড়যন্ত্রে শ্বাসগত প্রাণ হইয়াছে।’ 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263347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541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chemeClr val="tx2"/>
                </a:solidFill>
                <a:latin typeface="Kalpurush" pitchFamily="2" charset="0"/>
                <a:cs typeface="Kalpurush" pitchFamily="2" charset="0"/>
              </a:rPr>
              <a:t>বিবিধার্থ সংগ্রহ (১৮৫১, অক্টোবর)</a:t>
            </a:r>
            <a:endParaRPr lang="en-IN" dirty="0">
              <a:solidFill>
                <a:schemeClr val="tx2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66172"/>
            <a:ext cx="3528392" cy="3201398"/>
          </a:xfrm>
        </p:spPr>
      </p:pic>
      <p:pic>
        <p:nvPicPr>
          <p:cNvPr id="1026" name="Picture 2" descr="C:\Users\Tanmay sardar\Desktop\ppt for class 2nd sem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7935" y="4437112"/>
            <a:ext cx="3192434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nmay sardar\Desktop\ppt for class 2nd sem\387px-Science;_the_frontispiece_to_the_Penny_Magazine,_with_many_h_Wellcome_V0025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7934" y="1700808"/>
            <a:ext cx="293844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540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7069400" cy="4550104"/>
          </a:xfrm>
        </p:spPr>
        <p:txBody>
          <a:bodyPr>
            <a:noAutofit/>
          </a:bodyPr>
          <a:lstStyle/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সম্পাদনা- রাজেন্দ্রলাল মিত্র।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বিলেতি ‘পেনি ম্যাগাজিন’ এর আদর্শে এই পত্রিকাটি প্রকাশিত হয়।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এটিই বাংলা ভাষার </a:t>
            </a:r>
            <a:r>
              <a:rPr lang="bn-IN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প্রথম সচিত্র পত্রিকা</a:t>
            </a:r>
            <a:r>
              <a:rPr lang="bn-IN" dirty="0" smtClean="0">
                <a:latin typeface="Kalpurush" pitchFamily="2" charset="0"/>
                <a:cs typeface="Kalpurush" pitchFamily="2" charset="0"/>
              </a:rPr>
              <a:t>। 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সহিত্যের অনেক সমালোচনা এতে প্রকাশিত হয়েছিল।মধুসুদন দত্তের শর্মিষ্ঠা একেই কি বলে সভ্যতা রঙ্গলাল বন্দ্যোপাধ্যায়ের ‘পদ্মিনী’ প্রভৃতি কাব্য ও নাটকের সমালোচনা এতে প্রকাশিত হয়ে ছিল। </a:t>
            </a:r>
          </a:p>
          <a:p>
            <a:r>
              <a:rPr lang="bn-IN" dirty="0" smtClean="0">
                <a:latin typeface="Kalpurush" pitchFamily="2" charset="0"/>
                <a:cs typeface="Kalpurush" pitchFamily="2" charset="0"/>
              </a:rPr>
              <a:t>‘তিলোত্তমা সম্ভব’ কাব্যের দুটি সর্গ ও প্যারিচাদ মিত্রের’ আলালের ঘরে দুলাল’ এই রচনাটিও এই পত্রিকা তে প্রকাশিত হয়।   </a:t>
            </a:r>
            <a:endParaRPr lang="en-IN" dirty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5004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>
                <a:solidFill>
                  <a:srgbClr val="C00000"/>
                </a:solidFill>
                <a:latin typeface="Kalpurush" pitchFamily="2" charset="0"/>
                <a:cs typeface="Kalpurush" pitchFamily="2" charset="0"/>
              </a:rPr>
              <a:t>বঙ্গদর্শন(১৮৭২, ১২ এপ্রিল) </a:t>
            </a:r>
            <a:endParaRPr lang="en-IN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3074" name="Picture 2" descr="C:\Users\Tanmay sardar\Desktop\ppt for class 2nd sem\download (1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312368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nmay sardar\Desktop\ppt for class 2nd sem\images (44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32403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2248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bn-IN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সম্পাদক- বঙ্কিমচন্দ্র চট্টোপাধ্যায়</a:t>
            </a:r>
            <a:r>
              <a:rPr lang="bn-IN" dirty="0" smtClean="0">
                <a:latin typeface="Kalpurush" pitchFamily="2" charset="0"/>
                <a:cs typeface="Kalpurush" pitchFamily="2" charset="0"/>
              </a:rPr>
              <a:t>।</a:t>
            </a:r>
            <a:endParaRPr lang="bn-IN" dirty="0">
              <a:latin typeface="Kalpurush" pitchFamily="2" charset="0"/>
              <a:cs typeface="Kalpurush" pitchFamily="2" charset="0"/>
            </a:endParaRPr>
          </a:p>
          <a:p>
            <a:pPr marL="0" indent="0" algn="just">
              <a:buNone/>
            </a:pPr>
            <a:r>
              <a:rPr lang="bn-IN" dirty="0" smtClean="0">
                <a:latin typeface="Kalpurush" pitchFamily="2" charset="0"/>
                <a:cs typeface="Kalpurush" pitchFamily="2" charset="0"/>
              </a:rPr>
              <a:t>বাঙালি মনন চেতনা কে সমাজ , সংস্কৃতি,  ইতিহাস সব দিকেই প্রভাবিত করেছিল। </a:t>
            </a:r>
          </a:p>
          <a:p>
            <a:pPr marL="0" indent="0" algn="just">
              <a:buNone/>
            </a:pPr>
            <a:r>
              <a:rPr lang="bn-IN" dirty="0" smtClean="0">
                <a:latin typeface="Kalpurush" pitchFamily="2" charset="0"/>
                <a:cs typeface="Kalpurush" pitchFamily="2" charset="0"/>
              </a:rPr>
              <a:t>বাংলা সাহিত্যে সমালোচনার এক নতুন ধারা সৃষ্টি হলো।</a:t>
            </a:r>
          </a:p>
          <a:p>
            <a:pPr marL="0" indent="0" algn="just">
              <a:buNone/>
            </a:pPr>
            <a:r>
              <a:rPr lang="bn-IN" dirty="0" smtClean="0">
                <a:latin typeface="Kalpurush" pitchFamily="2" charset="0"/>
                <a:cs typeface="Kalpurush" pitchFamily="2" charset="0"/>
              </a:rPr>
              <a:t>পূর্বের ‘আলালী ভাষা’ ‘হুতোমী ভাষা’ বিদ্যাসাগরের গদ্যের সমন্বয়ে বঙ্গদর্শন থেকেই  বাঙলা গদ্যের এক  নতুন রূপ দেখা দিলো।  </a:t>
            </a:r>
          </a:p>
          <a:p>
            <a:pPr marL="0" indent="0" algn="just">
              <a:buNone/>
            </a:pPr>
            <a:r>
              <a:rPr lang="bn-IN" dirty="0" smtClean="0">
                <a:latin typeface="Kalpurush" pitchFamily="2" charset="0"/>
                <a:cs typeface="Kalpurush" pitchFamily="2" charset="0"/>
              </a:rPr>
              <a:t>বঙ্গভাষা  সহসা বাল্যকাল হইতে যৌবনে উপনীত হইল।– রবীন্দ্রনাথ </a:t>
            </a:r>
          </a:p>
          <a:p>
            <a:pPr marL="0" indent="0">
              <a:buNone/>
            </a:pPr>
            <a:endParaRPr lang="bn-IN" dirty="0" smtClean="0"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717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2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১।বাংলা গদ্যের স্বাবলম্বী রূপ ইতিমধ্যেই গড়ে উঠেছিলো</a:t>
            </a:r>
            <a:endParaRPr lang="en-IN" sz="32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4181" y="2287588"/>
            <a:ext cx="5715000" cy="3267075"/>
          </a:xfrm>
        </p:spPr>
      </p:pic>
    </p:spTree>
    <p:extLst>
      <p:ext uri="{BB962C8B-B14F-4D97-AF65-F5344CB8AC3E}">
        <p14:creationId xmlns:p14="http://schemas.microsoft.com/office/powerpoint/2010/main" xmlns="" val="4075667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>
                <a:solidFill>
                  <a:srgbClr val="00B050"/>
                </a:solidFill>
                <a:latin typeface="Kalpurush" pitchFamily="2" charset="0"/>
                <a:cs typeface="Kalpurush" pitchFamily="2" charset="0"/>
              </a:rPr>
              <a:t>২। ছাপাখানার আবিষ্কার</a:t>
            </a:r>
            <a:endParaRPr lang="en-IN" dirty="0">
              <a:solidFill>
                <a:srgbClr val="00B05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6743" y="2119313"/>
            <a:ext cx="4709876" cy="360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92243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2800" dirty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৩। </a:t>
            </a:r>
            <a:r>
              <a:rPr lang="as-IN" sz="3200" dirty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সমাজ সংস্কারের প্রয়োজনে জনমত গঠনে সাময়িক পত্র ছিল অদ্বিতীয় </a:t>
            </a:r>
            <a:r>
              <a:rPr lang="as-IN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মাধ্যম</a:t>
            </a:r>
            <a:r>
              <a:rPr lang="bn-IN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।</a:t>
            </a:r>
            <a:r>
              <a:rPr lang="as-IN" sz="3200" dirty="0" smtClean="0">
                <a:solidFill>
                  <a:srgbClr val="00B0F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IN" sz="3200" dirty="0">
              <a:solidFill>
                <a:srgbClr val="00B0F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060848"/>
            <a:ext cx="3263453" cy="38164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060848"/>
            <a:ext cx="374441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3859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latin typeface="Kalpurush" pitchFamily="2" charset="0"/>
                <a:cs typeface="Kalpurush" pitchFamily="2" charset="0"/>
              </a:rPr>
              <a:t>৪। সাহিত্যিকের লেখা প্রকাশ। </a:t>
            </a:r>
            <a:endParaRPr lang="en-IN" sz="3600" dirty="0">
              <a:solidFill>
                <a:srgbClr val="0070C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2420938"/>
            <a:ext cx="5328592" cy="3312318"/>
          </a:xfrm>
        </p:spPr>
      </p:pic>
    </p:spTree>
    <p:extLst>
      <p:ext uri="{BB962C8B-B14F-4D97-AF65-F5344CB8AC3E}">
        <p14:creationId xmlns:p14="http://schemas.microsoft.com/office/powerpoint/2010/main" xmlns="" val="2403790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দিগদর্শন</a:t>
            </a:r>
            <a:r>
              <a:rPr lang="bn-IN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। প্রথম বাংলা সাময়িক পত্রিকা</a:t>
            </a:r>
            <a:endParaRPr lang="en-IN" sz="36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6" t="421" r="2019" b="7990"/>
          <a:stretch/>
        </p:blipFill>
        <p:spPr>
          <a:xfrm rot="5400000">
            <a:off x="2533442" y="1291096"/>
            <a:ext cx="4365148" cy="5616624"/>
          </a:xfrm>
        </p:spPr>
      </p:pic>
    </p:spTree>
    <p:extLst>
      <p:ext uri="{BB962C8B-B14F-4D97-AF65-F5344CB8AC3E}">
        <p14:creationId xmlns:p14="http://schemas.microsoft.com/office/powerpoint/2010/main" xmlns="" val="2983638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>
              <a:solidFill>
                <a:srgbClr val="C0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925384" cy="4118056"/>
          </a:xfrm>
        </p:spPr>
        <p:txBody>
          <a:bodyPr/>
          <a:lstStyle/>
          <a:p>
            <a:pPr marL="0" indent="0">
              <a:buNone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প্রকাশকাল- ১৮১৮, এপ্রিল মাস</a:t>
            </a:r>
          </a:p>
          <a:p>
            <a:pPr marL="0" indent="0">
              <a:buNone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জন ক্লার্ক মার্সম্যান। শ্রীরামপুর মিশন থেকে প্রকাশ করেন।</a:t>
            </a:r>
          </a:p>
          <a:p>
            <a:pPr marL="0" indent="0">
              <a:buNone/>
            </a:pPr>
            <a:r>
              <a:rPr lang="bn-IN" sz="2800" dirty="0">
                <a:latin typeface="Kalpurush" pitchFamily="2" charset="0"/>
                <a:cs typeface="Kalpurush" pitchFamily="2" charset="0"/>
              </a:rPr>
              <a:t>এটি মাসে একবার করে প্রকাশিত 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হতো।</a:t>
            </a:r>
          </a:p>
          <a:p>
            <a:pPr marL="0" indent="0">
              <a:buNone/>
            </a:pP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 </a:t>
            </a:r>
          </a:p>
          <a:p>
            <a:endParaRPr lang="en-IN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501008"/>
            <a:ext cx="18478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484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সমাচার দর্পণ (সাপ্তাহিক পত্রিকা)</a:t>
            </a:r>
            <a:endParaRPr lang="en-IN" sz="32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7" y="2119313"/>
            <a:ext cx="4968552" cy="4190007"/>
          </a:xfrm>
        </p:spPr>
      </p:pic>
    </p:spTree>
    <p:extLst>
      <p:ext uri="{BB962C8B-B14F-4D97-AF65-F5344CB8AC3E}">
        <p14:creationId xmlns:p14="http://schemas.microsoft.com/office/powerpoint/2010/main" xmlns="" val="4103473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348</TotalTime>
  <Words>554</Words>
  <Application>Microsoft Office PowerPoint</Application>
  <PresentationFormat>On-screen Show (4:3)</PresentationFormat>
  <Paragraphs>80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Pushpin</vt:lpstr>
      <vt:lpstr>বাংলা সাময়িক পত্র</vt:lpstr>
      <vt:lpstr>সাময়িক পত্রের উদ্ভব ও বিকাশের কারণ</vt:lpstr>
      <vt:lpstr>১।বাংলা গদ্যের স্বাবলম্বী রূপ ইতিমধ্যেই গড়ে উঠেছিলো</vt:lpstr>
      <vt:lpstr>২। ছাপাখানার আবিষ্কার</vt:lpstr>
      <vt:lpstr>৩। সমাজ সংস্কারের প্রয়োজনে জনমত গঠনে সাময়িক পত্র ছিল অদ্বিতীয় মাধ্যম। </vt:lpstr>
      <vt:lpstr>৪। সাহিত্যিকের লেখা প্রকাশ। </vt:lpstr>
      <vt:lpstr>দিগদর্শন। প্রথম বাংলা সাময়িক পত্রিকা</vt:lpstr>
      <vt:lpstr>Slide 8</vt:lpstr>
      <vt:lpstr>সমাচার দর্পণ (সাপ্তাহিক পত্রিকা)</vt:lpstr>
      <vt:lpstr>Slide 10</vt:lpstr>
      <vt:lpstr>বাঙ্গাল গেজেটি </vt:lpstr>
      <vt:lpstr>ব্রাহ্মণ সেবধি </vt:lpstr>
      <vt:lpstr>সম্বাদ কৌমুদী </vt:lpstr>
      <vt:lpstr>সমাচার চন্দ্রিকা (১৮২২ )  ভবানীচরণ বন্দ্যোপাধ্যায় </vt:lpstr>
      <vt:lpstr>সংবাদ প্রভাকর(১৮৩১,২৮ জানুয়ারি)</vt:lpstr>
      <vt:lpstr>Slide 16</vt:lpstr>
      <vt:lpstr>জ্ঞানান্বেষণ(১৮৩১,১৮ জুন) </vt:lpstr>
      <vt:lpstr>Slide 18</vt:lpstr>
      <vt:lpstr>তত্ত্ববোধিনী পত্রিকা (১৮৪৩,১৬ আগস্ট)</vt:lpstr>
      <vt:lpstr>Slide 20</vt:lpstr>
      <vt:lpstr>বিবিধার্থ সংগ্রহ (১৮৫১, অক্টোবর)</vt:lpstr>
      <vt:lpstr>Slide 22</vt:lpstr>
      <vt:lpstr>বঙ্গদর্শন(১৮৭২, ১২ এপ্রিল) </vt:lpstr>
      <vt:lpstr>Slide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বাংলা সাময়িক পত্র</dc:title>
  <dc:creator>Tanmay sardar</dc:creator>
  <cp:lastModifiedBy>win 7</cp:lastModifiedBy>
  <cp:revision>63</cp:revision>
  <dcterms:created xsi:type="dcterms:W3CDTF">2022-04-02T18:57:52Z</dcterms:created>
  <dcterms:modified xsi:type="dcterms:W3CDTF">2023-10-05T18:33:42Z</dcterms:modified>
</cp:coreProperties>
</file>